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68" r:id="rId2"/>
    <p:sldId id="272" r:id="rId3"/>
    <p:sldId id="547" r:id="rId4"/>
    <p:sldId id="269" r:id="rId5"/>
    <p:sldId id="270" r:id="rId6"/>
    <p:sldId id="548" r:id="rId7"/>
    <p:sldId id="275" r:id="rId8"/>
    <p:sldId id="276" r:id="rId9"/>
    <p:sldId id="277" r:id="rId10"/>
    <p:sldId id="278" r:id="rId11"/>
    <p:sldId id="280" r:id="rId12"/>
    <p:sldId id="282" r:id="rId13"/>
    <p:sldId id="553" r:id="rId14"/>
    <p:sldId id="285" r:id="rId15"/>
    <p:sldId id="286" r:id="rId16"/>
    <p:sldId id="302" r:id="rId17"/>
    <p:sldId id="305" r:id="rId18"/>
    <p:sldId id="306" r:id="rId19"/>
    <p:sldId id="307" r:id="rId20"/>
    <p:sldId id="308" r:id="rId21"/>
    <p:sldId id="309" r:id="rId22"/>
    <p:sldId id="310" r:id="rId23"/>
    <p:sldId id="311" r:id="rId24"/>
    <p:sldId id="312" r:id="rId25"/>
    <p:sldId id="315" r:id="rId26"/>
    <p:sldId id="322" r:id="rId27"/>
    <p:sldId id="326" r:id="rId28"/>
    <p:sldId id="324" r:id="rId29"/>
    <p:sldId id="555" r:id="rId30"/>
    <p:sldId id="556" r:id="rId31"/>
    <p:sldId id="335" r:id="rId32"/>
    <p:sldId id="337" r:id="rId33"/>
    <p:sldId id="338" r:id="rId34"/>
    <p:sldId id="339" r:id="rId35"/>
    <p:sldId id="349" r:id="rId36"/>
    <p:sldId id="358" r:id="rId37"/>
    <p:sldId id="554" r:id="rId38"/>
    <p:sldId id="549" r:id="rId39"/>
    <p:sldId id="551" r:id="rId40"/>
    <p:sldId id="552" r:id="rId41"/>
    <p:sldId id="561" r:id="rId42"/>
    <p:sldId id="562" r:id="rId43"/>
    <p:sldId id="563" r:id="rId44"/>
    <p:sldId id="557" r:id="rId45"/>
    <p:sldId id="574" r:id="rId46"/>
    <p:sldId id="567" r:id="rId47"/>
    <p:sldId id="568" r:id="rId48"/>
    <p:sldId id="569" r:id="rId49"/>
    <p:sldId id="584" r:id="rId50"/>
    <p:sldId id="570" r:id="rId51"/>
    <p:sldId id="577" r:id="rId52"/>
    <p:sldId id="578" r:id="rId53"/>
    <p:sldId id="579" r:id="rId54"/>
    <p:sldId id="580" r:id="rId55"/>
    <p:sldId id="581" r:id="rId56"/>
    <p:sldId id="582" r:id="rId57"/>
    <p:sldId id="583" r:id="rId58"/>
    <p:sldId id="573" r:id="rId59"/>
    <p:sldId id="566" r:id="rId60"/>
    <p:sldId id="390" r:id="rId61"/>
    <p:sldId id="391" r:id="rId62"/>
    <p:sldId id="610" r:id="rId63"/>
    <p:sldId id="611" r:id="rId64"/>
    <p:sldId id="613" r:id="rId65"/>
    <p:sldId id="618" r:id="rId66"/>
    <p:sldId id="619" r:id="rId67"/>
    <p:sldId id="620" r:id="rId68"/>
    <p:sldId id="621" r:id="rId69"/>
    <p:sldId id="622" r:id="rId70"/>
    <p:sldId id="623" r:id="rId71"/>
    <p:sldId id="625" r:id="rId72"/>
    <p:sldId id="627" r:id="rId73"/>
    <p:sldId id="628" r:id="rId74"/>
    <p:sldId id="629" r:id="rId75"/>
    <p:sldId id="630" r:id="rId76"/>
    <p:sldId id="631" r:id="rId77"/>
    <p:sldId id="633" r:id="rId78"/>
    <p:sldId id="634" r:id="rId79"/>
    <p:sldId id="637" r:id="rId80"/>
    <p:sldId id="638" r:id="rId81"/>
    <p:sldId id="575" r:id="rId82"/>
    <p:sldId id="427" r:id="rId83"/>
    <p:sldId id="428" r:id="rId84"/>
    <p:sldId id="432" r:id="rId85"/>
    <p:sldId id="590" r:id="rId86"/>
    <p:sldId id="468" r:id="rId87"/>
    <p:sldId id="469" r:id="rId88"/>
    <p:sldId id="608" r:id="rId89"/>
    <p:sldId id="609" r:id="rId90"/>
    <p:sldId id="587" r:id="rId91"/>
    <p:sldId id="588" r:id="rId92"/>
    <p:sldId id="593" r:id="rId93"/>
    <p:sldId id="595" r:id="rId94"/>
    <p:sldId id="596" r:id="rId95"/>
    <p:sldId id="598" r:id="rId96"/>
    <p:sldId id="600" r:id="rId97"/>
    <p:sldId id="601" r:id="rId98"/>
    <p:sldId id="558" r:id="rId99"/>
    <p:sldId id="559" r:id="rId100"/>
    <p:sldId id="576" r:id="rId101"/>
    <p:sldId id="560" r:id="rId102"/>
    <p:sldId id="541" r:id="rId103"/>
    <p:sldId id="542" r:id="rId1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293" autoAdjust="0"/>
  </p:normalViewPr>
  <p:slideViewPr>
    <p:cSldViewPr>
      <p:cViewPr varScale="1">
        <p:scale>
          <a:sx n="65" d="100"/>
          <a:sy n="65" d="100"/>
        </p:scale>
        <p:origin x="-1168" y="-104"/>
      </p:cViewPr>
      <p:guideLst>
        <p:guide orient="horz" pos="2160"/>
        <p:guide pos="2880"/>
      </p:guideLst>
    </p:cSldViewPr>
  </p:slideViewPr>
  <p:notesTextViewPr>
    <p:cViewPr>
      <p:scale>
        <a:sx n="1" d="1"/>
        <a:sy n="1" d="1"/>
      </p:scale>
      <p:origin x="0" y="0"/>
    </p:cViewPr>
  </p:notesTextViewPr>
  <p:sorterViewPr>
    <p:cViewPr>
      <p:scale>
        <a:sx n="93" d="100"/>
        <a:sy n="93" d="100"/>
      </p:scale>
      <p:origin x="0" y="15688"/>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notesMaster" Target="notesMasters/notesMaster1.xml"/><Relationship Id="rId106" Type="http://schemas.openxmlformats.org/officeDocument/2006/relationships/printerSettings" Target="printerSettings/printerSettings1.bin"/><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0D55E0-A6EB-354B-9024-6934AF463E06}" type="datetimeFigureOut">
              <a:rPr lang="en-US" smtClean="0"/>
              <a:t>8/7/15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F149A5-5F15-5E44-9A93-9B59A31E5E2D}" type="slidenum">
              <a:rPr lang="en-US" smtClean="0"/>
              <a:t>‹#›</a:t>
            </a:fld>
            <a:endParaRPr lang="en-US"/>
          </a:p>
        </p:txBody>
      </p:sp>
    </p:spTree>
    <p:extLst>
      <p:ext uri="{BB962C8B-B14F-4D97-AF65-F5344CB8AC3E}">
        <p14:creationId xmlns:p14="http://schemas.microsoft.com/office/powerpoint/2010/main" val="12980828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hangingPunct="0"/>
            <a:r>
              <a:rPr lang="en-US" dirty="0" smtClean="0"/>
              <a:t>Viewer can rapidly and accurately determine</a:t>
            </a:r>
          </a:p>
          <a:p>
            <a:pPr eaLnBrk="0" hangingPunct="0"/>
            <a:r>
              <a:rPr lang="en-US" dirty="0" smtClean="0"/>
              <a:t>whether the target (red circle) is present or absent.</a:t>
            </a:r>
          </a:p>
          <a:p>
            <a:pPr eaLnBrk="0" hangingPunct="0"/>
            <a:r>
              <a:rPr lang="en-US" dirty="0" smtClean="0"/>
              <a:t>Difference detected in color.</a:t>
            </a:r>
          </a:p>
          <a:p>
            <a:endParaRPr lang="en-US" dirty="0"/>
          </a:p>
        </p:txBody>
      </p:sp>
      <p:sp>
        <p:nvSpPr>
          <p:cNvPr id="4" name="Slide Number Placeholder 3"/>
          <p:cNvSpPr>
            <a:spLocks noGrp="1"/>
          </p:cNvSpPr>
          <p:nvPr>
            <p:ph type="sldNum" sz="quarter" idx="10"/>
          </p:nvPr>
        </p:nvSpPr>
        <p:spPr/>
        <p:txBody>
          <a:bodyPr/>
          <a:lstStyle/>
          <a:p>
            <a:fld id="{1EF149A5-5F15-5E44-9A93-9B59A31E5E2D}" type="slidenum">
              <a:rPr lang="en-US" smtClean="0"/>
              <a:t>28</a:t>
            </a:fld>
            <a:endParaRPr lang="en-US"/>
          </a:p>
        </p:txBody>
      </p:sp>
    </p:spTree>
    <p:extLst>
      <p:ext uri="{BB962C8B-B14F-4D97-AF65-F5344CB8AC3E}">
        <p14:creationId xmlns:p14="http://schemas.microsoft.com/office/powerpoint/2010/main" val="68503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Sparklines</a:t>
            </a:r>
            <a:r>
              <a:rPr lang="en-US" dirty="0" smtClean="0"/>
              <a:t> are among the earliest </a:t>
            </a:r>
            <a:r>
              <a:rPr lang="en-US" dirty="0" err="1" smtClean="0"/>
              <a:t>microcharts</a:t>
            </a:r>
            <a:r>
              <a:rPr lang="en-US" dirty="0" smtClean="0"/>
              <a:t>, initially created by Edward </a:t>
            </a:r>
            <a:r>
              <a:rPr lang="en-US" dirty="0" err="1" smtClean="0"/>
              <a:t>Tufte</a:t>
            </a:r>
            <a:r>
              <a:rPr lang="en-US" dirty="0" smtClean="0"/>
              <a:t>. They are the equivalent of line graphs, but without the labels and axes.</a:t>
            </a:r>
          </a:p>
          <a:p>
            <a:r>
              <a:rPr lang="en-US" dirty="0" smtClean="0"/>
              <a:t>These make it very easy to compare trends within a series. However, comparing across series may not be easy. In fact, it would not be possible at all unless the </a:t>
            </a:r>
            <a:r>
              <a:rPr lang="en-US" dirty="0" err="1" smtClean="0"/>
              <a:t>sparklines</a:t>
            </a:r>
            <a:r>
              <a:rPr lang="en-US" dirty="0" smtClean="0"/>
              <a:t> are drawn to scale.</a:t>
            </a:r>
            <a:r>
              <a:rPr lang="en-US" baseline="0" dirty="0" smtClean="0"/>
              <a:t> </a:t>
            </a:r>
            <a:r>
              <a:rPr lang="en-US" dirty="0" smtClean="0"/>
              <a:t>They are particularly effective in representing growth or decline trends in a compact fashion.</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49</a:t>
            </a:fld>
            <a:endParaRPr lang="en-US"/>
          </a:p>
        </p:txBody>
      </p:sp>
    </p:spTree>
    <p:extLst>
      <p:ext uri="{BB962C8B-B14F-4D97-AF65-F5344CB8AC3E}">
        <p14:creationId xmlns:p14="http://schemas.microsoft.com/office/powerpoint/2010/main" val="681358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dirty="0" smtClean="0"/>
              <a:t>Visualization resizing is critical and required for the current use of visualizations (e.g., dashboards, mobile devices, </a:t>
            </a:r>
          </a:p>
          <a:p>
            <a:pPr marL="571500" indent="-571500">
              <a:buFont typeface="Arial" panose="020B0604020202020204" pitchFamily="34" charset="0"/>
              <a:buChar char="•"/>
            </a:pPr>
            <a:endParaRPr lang="en-US" dirty="0" smtClean="0"/>
          </a:p>
          <a:p>
            <a:pPr marL="571500" indent="-571500">
              <a:buFont typeface="Arial" panose="020B0604020202020204" pitchFamily="34" charset="0"/>
              <a:buChar char="•"/>
            </a:pPr>
            <a:r>
              <a:rPr lang="en-US" dirty="0" smtClean="0"/>
              <a:t>Too many variation to deal with resizing visualizations. (e.g., display resolution/size/application window width/aspect ratio/etc.)</a:t>
            </a:r>
          </a:p>
          <a:p>
            <a:pPr marL="571500" indent="-571500">
              <a:buFont typeface="Arial" panose="020B0604020202020204" pitchFamily="34" charset="0"/>
              <a:buChar char="•"/>
            </a:pPr>
            <a:endParaRPr lang="en-US" dirty="0" smtClean="0"/>
          </a:p>
          <a:p>
            <a:pPr marL="571500" indent="-571500">
              <a:buFont typeface="Arial" panose="020B0604020202020204" pitchFamily="34" charset="0"/>
              <a:buChar char="•"/>
            </a:pPr>
            <a:r>
              <a:rPr lang="en-US" dirty="0" smtClean="0"/>
              <a:t>Impossible for a visualization designer to consider every possible combination of these variation. </a:t>
            </a:r>
          </a:p>
          <a:p>
            <a:pPr marL="571500" indent="-571500">
              <a:buFont typeface="Arial" panose="020B0604020202020204" pitchFamily="34" charset="0"/>
              <a:buChar char="•"/>
            </a:pPr>
            <a:endParaRPr lang="en-US" dirty="0" smtClean="0"/>
          </a:p>
          <a:p>
            <a:pPr marL="571500" indent="-571500">
              <a:buFont typeface="Arial" panose="020B0604020202020204" pitchFamily="34" charset="0"/>
              <a:buChar char="•"/>
            </a:pPr>
            <a:r>
              <a:rPr lang="en-US" dirty="0" smtClean="0"/>
              <a:t>Needs to support a smarter way to adapt and represent a visualization based upon different scales. </a:t>
            </a:r>
          </a:p>
          <a:p>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50</a:t>
            </a:fld>
            <a:endParaRPr lang="en-US"/>
          </a:p>
        </p:txBody>
      </p:sp>
    </p:spTree>
    <p:extLst>
      <p:ext uri="{BB962C8B-B14F-4D97-AF65-F5344CB8AC3E}">
        <p14:creationId xmlns:p14="http://schemas.microsoft.com/office/powerpoint/2010/main" val="4109489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Symbol operators</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56</a:t>
            </a:fld>
            <a:endParaRPr lang="en-US"/>
          </a:p>
        </p:txBody>
      </p:sp>
    </p:spTree>
    <p:extLst>
      <p:ext uri="{BB962C8B-B14F-4D97-AF65-F5344CB8AC3E}">
        <p14:creationId xmlns:p14="http://schemas.microsoft.com/office/powerpoint/2010/main" val="4248734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 operators</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57</a:t>
            </a:fld>
            <a:endParaRPr lang="en-US"/>
          </a:p>
        </p:txBody>
      </p:sp>
    </p:spTree>
    <p:extLst>
      <p:ext uri="{BB962C8B-B14F-4D97-AF65-F5344CB8AC3E}">
        <p14:creationId xmlns:p14="http://schemas.microsoft.com/office/powerpoint/2010/main" val="1417591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dirty="0" smtClean="0"/>
              <a:t>K. </a:t>
            </a:r>
            <a:r>
              <a:rPr lang="en-US" sz="1600" dirty="0" err="1" smtClean="0"/>
              <a:t>Hornbaek</a:t>
            </a:r>
            <a:r>
              <a:rPr lang="en-US" sz="1600" dirty="0" smtClean="0"/>
              <a:t> et al., Navigation patterns and</a:t>
            </a:r>
            <a:r>
              <a:rPr lang="en-US" sz="1600" b="1" dirty="0" smtClean="0"/>
              <a:t> </a:t>
            </a:r>
            <a:r>
              <a:rPr lang="en-US" sz="1600" dirty="0" smtClean="0"/>
              <a:t>Usability of </a:t>
            </a:r>
            <a:r>
              <a:rPr lang="en-US" sz="1600" dirty="0" err="1" smtClean="0"/>
              <a:t>Zoomable</a:t>
            </a:r>
            <a:r>
              <a:rPr lang="en-US" sz="1600" dirty="0" smtClean="0"/>
              <a:t> User Interfaces with and without an Overview, ACM TOCHI, 9(4), December 2002.</a:t>
            </a:r>
          </a:p>
          <a:p>
            <a:pPr>
              <a:lnSpc>
                <a:spcPct val="90000"/>
              </a:lnSpc>
            </a:pPr>
            <a:endParaRPr lang="en-US" sz="2000" dirty="0" smtClean="0"/>
          </a:p>
          <a:p>
            <a:pPr>
              <a:lnSpc>
                <a:spcPct val="90000"/>
              </a:lnSpc>
            </a:pPr>
            <a:r>
              <a:rPr lang="en-US" sz="2000" dirty="0" smtClean="0"/>
              <a:t>A study on integrating Overview + Detail on a Map search task</a:t>
            </a:r>
          </a:p>
          <a:p>
            <a:pPr lvl="1">
              <a:lnSpc>
                <a:spcPct val="90000"/>
              </a:lnSpc>
            </a:pPr>
            <a:r>
              <a:rPr lang="en-US" sz="1800" dirty="0" smtClean="0"/>
              <a:t>Incorporating panning &amp; zooming as well.</a:t>
            </a:r>
          </a:p>
          <a:p>
            <a:pPr lvl="1">
              <a:lnSpc>
                <a:spcPct val="90000"/>
              </a:lnSpc>
            </a:pPr>
            <a:r>
              <a:rPr lang="en-US" sz="1800" dirty="0" smtClean="0"/>
              <a:t>They note that panning &amp; zooming does not do well in most studies.</a:t>
            </a:r>
          </a:p>
          <a:p>
            <a:pPr>
              <a:lnSpc>
                <a:spcPct val="90000"/>
              </a:lnSpc>
            </a:pPr>
            <a:r>
              <a:rPr lang="en-US" sz="2000" dirty="0" smtClean="0"/>
              <a:t>Results seem to be </a:t>
            </a:r>
          </a:p>
          <a:p>
            <a:pPr lvl="1">
              <a:lnSpc>
                <a:spcPct val="90000"/>
              </a:lnSpc>
            </a:pPr>
            <a:r>
              <a:rPr lang="en-US" sz="1800" dirty="0" smtClean="0"/>
              <a:t>Subjectively, users prefer to have a linked overview</a:t>
            </a:r>
          </a:p>
          <a:p>
            <a:pPr lvl="1">
              <a:lnSpc>
                <a:spcPct val="90000"/>
              </a:lnSpc>
            </a:pPr>
            <a:r>
              <a:rPr lang="en-US" sz="1800" dirty="0" smtClean="0"/>
              <a:t>But they </a:t>
            </a:r>
            <a:r>
              <a:rPr lang="en-US" sz="1800" dirty="0" err="1" smtClean="0"/>
              <a:t>aren</a:t>
            </a:r>
            <a:r>
              <a:rPr lang="ja-JP" altLang="en-US" sz="1800" dirty="0" smtClean="0">
                <a:latin typeface="Arial"/>
              </a:rPr>
              <a:t>’</a:t>
            </a:r>
            <a:r>
              <a:rPr lang="en-US" sz="1800" dirty="0" smtClean="0"/>
              <a:t>t necessarily faster or more effective using it</a:t>
            </a:r>
          </a:p>
          <a:p>
            <a:pPr lvl="1">
              <a:lnSpc>
                <a:spcPct val="90000"/>
              </a:lnSpc>
            </a:pPr>
            <a:r>
              <a:rPr lang="en-US" sz="1800" dirty="0" smtClean="0"/>
              <a:t>Well-constructed representation of the underlying data may be more important.</a:t>
            </a:r>
          </a:p>
          <a:p>
            <a:pPr>
              <a:lnSpc>
                <a:spcPct val="90000"/>
              </a:lnSpc>
            </a:pPr>
            <a:r>
              <a:rPr lang="en-US" sz="2000" dirty="0" smtClean="0"/>
              <a:t>More research needed as each study seems to turn up different results, sensitive to underlying test set.</a:t>
            </a:r>
          </a:p>
          <a:p>
            <a:pPr>
              <a:lnSpc>
                <a:spcPct val="90000"/>
              </a:lnSpc>
              <a:buFontTx/>
              <a:buNone/>
            </a:pPr>
            <a:r>
              <a:rPr lang="en-US" sz="2000" dirty="0" smtClean="0"/>
              <a:t>	</a:t>
            </a:r>
          </a:p>
          <a:p>
            <a:endParaRPr lang="en-US" dirty="0"/>
          </a:p>
        </p:txBody>
      </p:sp>
      <p:sp>
        <p:nvSpPr>
          <p:cNvPr id="4" name="Slide Number Placeholder 3"/>
          <p:cNvSpPr>
            <a:spLocks noGrp="1"/>
          </p:cNvSpPr>
          <p:nvPr>
            <p:ph type="sldNum" sz="quarter" idx="10"/>
          </p:nvPr>
        </p:nvSpPr>
        <p:spPr/>
        <p:txBody>
          <a:bodyPr/>
          <a:lstStyle/>
          <a:p>
            <a:fld id="{1EF149A5-5F15-5E44-9A93-9B59A31E5E2D}" type="slidenum">
              <a:rPr lang="en-US" smtClean="0"/>
              <a:t>61</a:t>
            </a:fld>
            <a:endParaRPr lang="en-US"/>
          </a:p>
        </p:txBody>
      </p:sp>
    </p:spTree>
    <p:extLst>
      <p:ext uri="{BB962C8B-B14F-4D97-AF65-F5344CB8AC3E}">
        <p14:creationId xmlns:p14="http://schemas.microsoft.com/office/powerpoint/2010/main" val="2200463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both of these are not optimal. In the first, you lose context, involves scrolling horizontally</a:t>
            </a:r>
            <a:r>
              <a:rPr lang="en-US" baseline="0" dirty="0" smtClean="0"/>
              <a:t> and vertically.</a:t>
            </a:r>
          </a:p>
          <a:p>
            <a:endParaRPr lang="en-US" baseline="0" dirty="0" smtClean="0"/>
          </a:p>
          <a:p>
            <a:r>
              <a:rPr lang="en-US" baseline="0" dirty="0" smtClean="0"/>
              <a:t>Second one, can’t read.</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63</a:t>
            </a:fld>
            <a:endParaRPr lang="en-US"/>
          </a:p>
        </p:txBody>
      </p:sp>
    </p:spTree>
    <p:extLst>
      <p:ext uri="{BB962C8B-B14F-4D97-AF65-F5344CB8AC3E}">
        <p14:creationId xmlns:p14="http://schemas.microsoft.com/office/powerpoint/2010/main" val="3123776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part of the </a:t>
            </a:r>
            <a:r>
              <a:rPr lang="en-US" dirty="0" err="1" smtClean="0"/>
              <a:t>hackathon</a:t>
            </a:r>
            <a:r>
              <a:rPr lang="en-US" dirty="0" smtClean="0"/>
              <a:t>, we explored dashboards, data tables and various ways</a:t>
            </a:r>
            <a:r>
              <a:rPr lang="en-US" baseline="0" dirty="0" smtClean="0"/>
              <a:t> of showing data when the size gets too small.</a:t>
            </a:r>
          </a:p>
          <a:p>
            <a:endParaRPr lang="en-US" baseline="0" dirty="0" smtClean="0"/>
          </a:p>
          <a:p>
            <a:r>
              <a:rPr lang="en-US" baseline="0" dirty="0" smtClean="0"/>
              <a:t>Filters to view one category or a subset of categories at a time.</a:t>
            </a:r>
          </a:p>
          <a:p>
            <a:endParaRPr lang="en-US" baseline="0" dirty="0" smtClean="0"/>
          </a:p>
          <a:p>
            <a:r>
              <a:rPr lang="en-US" baseline="0" dirty="0" smtClean="0"/>
              <a:t>Data aggregation, fonts and so forth.</a:t>
            </a:r>
          </a:p>
          <a:p>
            <a:endParaRPr lang="en-US" baseline="0" dirty="0" smtClean="0"/>
          </a:p>
          <a:p>
            <a:r>
              <a:rPr lang="en-US" baseline="0" dirty="0" smtClean="0"/>
              <a:t>At the </a:t>
            </a:r>
            <a:r>
              <a:rPr lang="en-US" baseline="0" dirty="0" err="1" smtClean="0"/>
              <a:t>hackathon</a:t>
            </a:r>
            <a:r>
              <a:rPr lang="en-US" baseline="0" dirty="0" smtClean="0"/>
              <a:t> faire, we got sufficient interest with data tables and it seemed like an easier problem to tackle at least for now since it does not involve graphics.</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64</a:t>
            </a:fld>
            <a:endParaRPr lang="en-US"/>
          </a:p>
        </p:txBody>
      </p:sp>
    </p:spTree>
    <p:extLst>
      <p:ext uri="{BB962C8B-B14F-4D97-AF65-F5344CB8AC3E}">
        <p14:creationId xmlns:p14="http://schemas.microsoft.com/office/powerpoint/2010/main" val="2046315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latin typeface="+mn-lt"/>
                <a:ea typeface="+mn-ea"/>
                <a:cs typeface="+mn-cs"/>
              </a:rPr>
              <a:t>What is it? A website layout that responds to a users’ device automatically.</a:t>
            </a:r>
            <a:endParaRPr lang="en-US" dirty="0" smtClean="0"/>
          </a:p>
          <a:p>
            <a:pPr rtl="0"/>
            <a:r>
              <a:rPr lang="en-US" sz="1200" b="0" i="0" u="none" strike="noStrike" kern="1200" dirty="0" smtClean="0">
                <a:solidFill>
                  <a:schemeClr val="tx1"/>
                </a:solidFill>
                <a:latin typeface="+mn-lt"/>
                <a:ea typeface="+mn-ea"/>
                <a:cs typeface="+mn-cs"/>
              </a:rPr>
              <a:t>- Adaptive, Responsive and Mobile are </a:t>
            </a:r>
            <a:r>
              <a:rPr lang="en-US" sz="1200" b="0" i="1" u="none" strike="noStrike" kern="1200" dirty="0" smtClean="0">
                <a:solidFill>
                  <a:schemeClr val="tx1"/>
                </a:solidFill>
                <a:latin typeface="+mn-lt"/>
                <a:ea typeface="+mn-ea"/>
                <a:cs typeface="+mn-cs"/>
              </a:rPr>
              <a:t>somewhat</a:t>
            </a:r>
            <a:r>
              <a:rPr lang="en-US" sz="1200" b="0" i="0" u="none" strike="noStrike" kern="1200" dirty="0" smtClean="0">
                <a:solidFill>
                  <a:schemeClr val="tx1"/>
                </a:solidFill>
                <a:latin typeface="+mn-lt"/>
                <a:ea typeface="+mn-ea"/>
                <a:cs typeface="+mn-cs"/>
              </a:rPr>
              <a:t> interchangeable ways of talking about the same thing.  (In general, they all intend to make it so that people viewing your site on a smart phone or tablet can navigate and read content without doing an excessive amount of pinching and zooming...that the experience is optimized for their device.)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i="1" dirty="0" smtClean="0"/>
          </a:p>
          <a:p>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65</a:t>
            </a:fld>
            <a:endParaRPr lang="en-US"/>
          </a:p>
        </p:txBody>
      </p:sp>
    </p:spTree>
    <p:extLst>
      <p:ext uri="{BB962C8B-B14F-4D97-AF65-F5344CB8AC3E}">
        <p14:creationId xmlns:p14="http://schemas.microsoft.com/office/powerpoint/2010/main" val="3144597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Uses CSS (style sheets)</a:t>
            </a:r>
            <a:r>
              <a:rPr lang="en-US" baseline="0" dirty="0" smtClean="0"/>
              <a:t> to display the content in the appropriate order, font, etc., depending upon device.</a:t>
            </a:r>
          </a:p>
        </p:txBody>
      </p:sp>
      <p:sp>
        <p:nvSpPr>
          <p:cNvPr id="4" name="Slide Number Placeholder 3"/>
          <p:cNvSpPr>
            <a:spLocks noGrp="1"/>
          </p:cNvSpPr>
          <p:nvPr>
            <p:ph type="sldNum" sz="quarter" idx="10"/>
          </p:nvPr>
        </p:nvSpPr>
        <p:spPr/>
        <p:txBody>
          <a:bodyPr/>
          <a:lstStyle/>
          <a:p>
            <a:fld id="{04593558-77FA-425E-B56B-FBA30A9FB7B7}" type="slidenum">
              <a:rPr lang="en-US" smtClean="0"/>
              <a:t>66</a:t>
            </a:fld>
            <a:endParaRPr lang="en-US"/>
          </a:p>
        </p:txBody>
      </p:sp>
    </p:spTree>
    <p:extLst>
      <p:ext uri="{BB962C8B-B14F-4D97-AF65-F5344CB8AC3E}">
        <p14:creationId xmlns:p14="http://schemas.microsoft.com/office/powerpoint/2010/main" val="3766403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more devices come varying screen resolutions, definitions and orientations. New devices with new screen sizes are being developed every day, and each of these devices may be able to handle variations in size, functionality and even color. Some are in landscape, others in portrait, still others even completely square. As we know from the rising popularity of the iPhone, iPad and advanced smartphones, many new devices are able to switch from portrait to landscape at the user’s whim. How is one to design for these situations?</a:t>
            </a:r>
          </a:p>
          <a:p>
            <a:endParaRPr lang="en-US" dirty="0" smtClean="0"/>
          </a:p>
          <a:p>
            <a:endParaRPr lang="en-US" dirty="0" smtClean="0"/>
          </a:p>
          <a:p>
            <a:r>
              <a:rPr lang="en-US" dirty="0" smtClean="0"/>
              <a:t>Yes, it is possible to group them into major categories, design for each of them, and make each design as flexible as necessary. But that can be overwhelming, and who knows what the usage figures will be in five years?</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68</a:t>
            </a:fld>
            <a:endParaRPr lang="en-US"/>
          </a:p>
        </p:txBody>
      </p:sp>
    </p:spTree>
    <p:extLst>
      <p:ext uri="{BB962C8B-B14F-4D97-AF65-F5344CB8AC3E}">
        <p14:creationId xmlns:p14="http://schemas.microsoft.com/office/powerpoint/2010/main" val="179339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hangingPunct="0"/>
            <a:r>
              <a:rPr lang="en-US" dirty="0" smtClean="0"/>
              <a:t>Viewer can rapidly and accurately determine</a:t>
            </a:r>
          </a:p>
          <a:p>
            <a:pPr eaLnBrk="0" hangingPunct="0"/>
            <a:r>
              <a:rPr lang="en-US" dirty="0" smtClean="0"/>
              <a:t>whether the target (red circle) is present or absent.</a:t>
            </a:r>
          </a:p>
          <a:p>
            <a:pPr eaLnBrk="0" hangingPunct="0"/>
            <a:r>
              <a:rPr lang="en-US" dirty="0" smtClean="0"/>
              <a:t>Difference detected in form (curvature)</a:t>
            </a:r>
          </a:p>
          <a:p>
            <a:endParaRPr lang="en-US" dirty="0"/>
          </a:p>
        </p:txBody>
      </p:sp>
      <p:sp>
        <p:nvSpPr>
          <p:cNvPr id="4" name="Slide Number Placeholder 3"/>
          <p:cNvSpPr>
            <a:spLocks noGrp="1"/>
          </p:cNvSpPr>
          <p:nvPr>
            <p:ph type="sldNum" sz="quarter" idx="10"/>
          </p:nvPr>
        </p:nvSpPr>
        <p:spPr/>
        <p:txBody>
          <a:bodyPr/>
          <a:lstStyle/>
          <a:p>
            <a:fld id="{1EF149A5-5F15-5E44-9A93-9B59A31E5E2D}" type="slidenum">
              <a:rPr lang="en-US" smtClean="0"/>
              <a:t>29</a:t>
            </a:fld>
            <a:endParaRPr lang="en-US"/>
          </a:p>
        </p:txBody>
      </p:sp>
    </p:spTree>
    <p:extLst>
      <p:ext uri="{BB962C8B-B14F-4D97-AF65-F5344CB8AC3E}">
        <p14:creationId xmlns:p14="http://schemas.microsoft.com/office/powerpoint/2010/main" val="685035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when flexible layouts were almost a “luxury” for websites, the only things that were flexible in a design were the layout columns (structural elements) and the text. Images could easily break layouts, and even flexible structural elements broke a layout’s form when pushed enough. Flexible designs weren’t really that flexible; they could give or take a few hundred pixels, but they often couldn’t adjust from a large computer screen to a netbook.</a:t>
            </a:r>
          </a:p>
          <a:p>
            <a:r>
              <a:rPr lang="en-US" dirty="0" smtClean="0"/>
              <a:t>Now we can make things more flexible. Images can be automatically adjusted, and we have workarounds so that layouts never break (although they may become squished and illegible in the process). While it’s not a complete fix, the solution gives us far more options. It’s perfect for devices that switch from portrait orientation to landscape in an instant or for when users switch from a large computer screen to an iPad.</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69</a:t>
            </a:fld>
            <a:endParaRPr lang="en-US"/>
          </a:p>
        </p:txBody>
      </p:sp>
    </p:spTree>
    <p:extLst>
      <p:ext uri="{BB962C8B-B14F-4D97-AF65-F5344CB8AC3E}">
        <p14:creationId xmlns:p14="http://schemas.microsoft.com/office/powerpoint/2010/main" val="3453832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extreme size changes, we may want to change the layout altogether, either through a separate style sheet or, more efficiently, through a CSS media query. This does not have to be troublesome; most of the styles can remain the same, while specific style sheets can inherit these styles and move elements around with floats, widths, heights and so on.</a:t>
            </a:r>
          </a:p>
          <a:p>
            <a:r>
              <a:rPr lang="en-US" dirty="0" smtClean="0"/>
              <a:t>For example, we could have one main style sheet (which would also be the default) that would define all of the main structural elements, such as #wrapper, #content, #sidebar, #</a:t>
            </a:r>
            <a:r>
              <a:rPr lang="en-US" dirty="0" err="1" smtClean="0"/>
              <a:t>nav</a:t>
            </a:r>
            <a:r>
              <a:rPr lang="en-US" dirty="0" smtClean="0"/>
              <a:t>, along with colors, backgrounds and typography. Default flexible widths and floats could also be defined.</a:t>
            </a:r>
          </a:p>
          <a:p>
            <a:r>
              <a:rPr lang="en-US" dirty="0" smtClean="0"/>
              <a:t>If a style sheet made the layout too narrow, short, wide or tall, we could then detect that and switch to a new style sheet. This new child style sheet would adopt everything from the default style sheet and then just redefine the layout’s structure.</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70</a:t>
            </a:fld>
            <a:endParaRPr lang="en-US"/>
          </a:p>
        </p:txBody>
      </p:sp>
    </p:spTree>
    <p:extLst>
      <p:ext uri="{BB962C8B-B14F-4D97-AF65-F5344CB8AC3E}">
        <p14:creationId xmlns:p14="http://schemas.microsoft.com/office/powerpoint/2010/main" val="3956818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Amanda’s </a:t>
            </a:r>
            <a:r>
              <a:rPr lang="en-US" dirty="0" err="1" smtClean="0"/>
              <a:t>hackathon</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71</a:t>
            </a:fld>
            <a:endParaRPr lang="en-US"/>
          </a:p>
        </p:txBody>
      </p:sp>
    </p:spTree>
    <p:extLst>
      <p:ext uri="{BB962C8B-B14F-4D97-AF65-F5344CB8AC3E}">
        <p14:creationId xmlns:p14="http://schemas.microsoft.com/office/powerpoint/2010/main" val="2332132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columns displayed in the table below depends on the available screen space, by default; a smartphone will display 2 columns, for example, while an expanded desktop browser displays the full set. This is accomplished by assigning semantic classes to the column headings that indicate which data values take precedence (essential </a:t>
            </a:r>
            <a:r>
              <a:rPr lang="en-US" dirty="0" err="1" smtClean="0"/>
              <a:t>vs</a:t>
            </a:r>
            <a:r>
              <a:rPr lang="en-US" dirty="0" smtClean="0"/>
              <a:t> optional), in combination with media queries to display them at different screen widths (a.k.a., responsive design).</a:t>
            </a:r>
          </a:p>
          <a:p>
            <a:endParaRPr lang="en-US" dirty="0" smtClean="0"/>
          </a:p>
          <a:p>
            <a:r>
              <a:rPr lang="en-US" dirty="0" smtClean="0"/>
              <a:t>We added a bit of JavaScript logic so you can control which data is displayed by checking column names in the "Display" menu on the right. Once an option is checked, the associated data will persist and display at all screen widths until the option is unchecked.</a:t>
            </a:r>
          </a:p>
          <a:p>
            <a:endParaRPr lang="en-US" dirty="0" smtClean="0"/>
          </a:p>
          <a:p>
            <a:r>
              <a:rPr lang="en-US" dirty="0" smtClean="0"/>
              <a:t>You can also set a column to always persist by assigning a class in the markup, in which case it has no menu option. Here, the "Company" column is persistent.</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72</a:t>
            </a:fld>
            <a:endParaRPr lang="en-US"/>
          </a:p>
        </p:txBody>
      </p:sp>
    </p:spTree>
    <p:extLst>
      <p:ext uri="{BB962C8B-B14F-4D97-AF65-F5344CB8AC3E}">
        <p14:creationId xmlns:p14="http://schemas.microsoft.com/office/powerpoint/2010/main" val="2072813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76</a:t>
            </a:fld>
            <a:endParaRPr lang="en-US"/>
          </a:p>
        </p:txBody>
      </p:sp>
    </p:spTree>
    <p:extLst>
      <p:ext uri="{BB962C8B-B14F-4D97-AF65-F5344CB8AC3E}">
        <p14:creationId xmlns:p14="http://schemas.microsoft.com/office/powerpoint/2010/main" val="260370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fonts with the same size occupy different amounts of pixels on the screen</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77</a:t>
            </a:fld>
            <a:endParaRPr lang="en-US"/>
          </a:p>
        </p:txBody>
      </p:sp>
    </p:spTree>
    <p:extLst>
      <p:ext uri="{BB962C8B-B14F-4D97-AF65-F5344CB8AC3E}">
        <p14:creationId xmlns:p14="http://schemas.microsoft.com/office/powerpoint/2010/main" val="2341614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Dynamic lets developers specify which fonts to use at each font size. This allows them to select heavier weights when type is small, for example. Compare this to the example on the left which demonstrates a simple decrease in size of the headline weight only, and the one on the right which shows just the text font getting larger.</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78</a:t>
            </a:fld>
            <a:endParaRPr lang="en-US"/>
          </a:p>
        </p:txBody>
      </p:sp>
    </p:spTree>
    <p:extLst>
      <p:ext uri="{BB962C8B-B14F-4D97-AF65-F5344CB8AC3E}">
        <p14:creationId xmlns:p14="http://schemas.microsoft.com/office/powerpoint/2010/main" val="2754536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snapping</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94</a:t>
            </a:fld>
            <a:endParaRPr lang="en-US"/>
          </a:p>
        </p:txBody>
      </p:sp>
    </p:spTree>
    <p:extLst>
      <p:ext uri="{BB962C8B-B14F-4D97-AF65-F5344CB8AC3E}">
        <p14:creationId xmlns:p14="http://schemas.microsoft.com/office/powerpoint/2010/main" val="1048595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hangingPunct="0"/>
            <a:r>
              <a:rPr lang="en-US" dirty="0" smtClean="0"/>
              <a:t>Viewer </a:t>
            </a:r>
            <a:r>
              <a:rPr lang="en-US" i="1" dirty="0" smtClean="0">
                <a:solidFill>
                  <a:schemeClr val="tx2"/>
                </a:solidFill>
              </a:rPr>
              <a:t>cannot</a:t>
            </a:r>
            <a:r>
              <a:rPr lang="en-US" dirty="0" smtClean="0">
                <a:solidFill>
                  <a:srgbClr val="FF0066"/>
                </a:solidFill>
              </a:rPr>
              <a:t> </a:t>
            </a:r>
            <a:r>
              <a:rPr lang="en-US" dirty="0" smtClean="0"/>
              <a:t>rapidly and accurately determine</a:t>
            </a:r>
          </a:p>
          <a:p>
            <a:pPr eaLnBrk="0" hangingPunct="0"/>
            <a:r>
              <a:rPr lang="en-US" dirty="0" smtClean="0"/>
              <a:t>whether the target (red circle) is present or absent when </a:t>
            </a:r>
          </a:p>
          <a:p>
            <a:pPr eaLnBrk="0" hangingPunct="0"/>
            <a:r>
              <a:rPr lang="en-US" dirty="0" smtClean="0"/>
              <a:t>target has two or more features, each of which are</a:t>
            </a:r>
          </a:p>
          <a:p>
            <a:pPr eaLnBrk="0" hangingPunct="0"/>
            <a:r>
              <a:rPr lang="en-US" dirty="0" smtClean="0"/>
              <a:t>present in the distractors.  Viewer must search sequentially.</a:t>
            </a:r>
          </a:p>
          <a:p>
            <a:endParaRPr lang="en-US" dirty="0"/>
          </a:p>
        </p:txBody>
      </p:sp>
      <p:sp>
        <p:nvSpPr>
          <p:cNvPr id="4" name="Slide Number Placeholder 3"/>
          <p:cNvSpPr>
            <a:spLocks noGrp="1"/>
          </p:cNvSpPr>
          <p:nvPr>
            <p:ph type="sldNum" sz="quarter" idx="10"/>
          </p:nvPr>
        </p:nvSpPr>
        <p:spPr/>
        <p:txBody>
          <a:bodyPr/>
          <a:lstStyle/>
          <a:p>
            <a:fld id="{1EF149A5-5F15-5E44-9A93-9B59A31E5E2D}" type="slidenum">
              <a:rPr lang="en-US" smtClean="0"/>
              <a:t>30</a:t>
            </a:fld>
            <a:endParaRPr lang="en-US"/>
          </a:p>
        </p:txBody>
      </p:sp>
    </p:spTree>
    <p:extLst>
      <p:ext uri="{BB962C8B-B14F-4D97-AF65-F5344CB8AC3E}">
        <p14:creationId xmlns:p14="http://schemas.microsoft.com/office/powerpoint/2010/main" val="685035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A5A06-0A16-F948-B9AE-F244F283859C}" type="slidenum">
              <a:rPr lang="en-US" smtClean="0"/>
              <a:t>38</a:t>
            </a:fld>
            <a:endParaRPr lang="en-US"/>
          </a:p>
        </p:txBody>
      </p:sp>
    </p:spTree>
    <p:extLst>
      <p:ext uri="{BB962C8B-B14F-4D97-AF65-F5344CB8AC3E}">
        <p14:creationId xmlns:p14="http://schemas.microsoft.com/office/powerpoint/2010/main" val="243832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M-commerce will overtake e-commerce</a:t>
            </a:r>
          </a:p>
          <a:p>
            <a:pPr lvl="1"/>
            <a:r>
              <a:rPr lang="en-US" dirty="0" smtClean="0"/>
              <a:t>The global mobile-payment race will enter its final stretch.</a:t>
            </a:r>
          </a:p>
          <a:p>
            <a:r>
              <a:rPr lang="en-US" dirty="0" smtClean="0"/>
              <a:t>The screen-agnostic experience will grow. </a:t>
            </a:r>
          </a:p>
          <a:p>
            <a:r>
              <a:rPr lang="en-US" dirty="0" smtClean="0"/>
              <a:t>The market will push for more privacy.</a:t>
            </a:r>
          </a:p>
          <a:p>
            <a:r>
              <a:rPr lang="en-US" dirty="0" smtClean="0"/>
              <a:t>Technologies will settle.</a:t>
            </a:r>
          </a:p>
          <a:p>
            <a:r>
              <a:rPr lang="en-US" dirty="0" smtClean="0"/>
              <a:t>Mobile will become “a target”.</a:t>
            </a:r>
          </a:p>
          <a:p>
            <a:r>
              <a:rPr lang="en-US" dirty="0" err="1" smtClean="0"/>
              <a:t>IoT</a:t>
            </a:r>
            <a:r>
              <a:rPr lang="en-US" dirty="0" smtClean="0"/>
              <a:t> will expand its footprint.</a:t>
            </a:r>
          </a:p>
          <a:p>
            <a:pPr lvl="1"/>
            <a:r>
              <a:rPr lang="en-US" dirty="0" smtClean="0"/>
              <a:t>The battle for the </a:t>
            </a:r>
            <a:r>
              <a:rPr lang="en-US" dirty="0" err="1" smtClean="0"/>
              <a:t>wearables</a:t>
            </a:r>
            <a:r>
              <a:rPr lang="en-US" dirty="0" smtClean="0"/>
              <a:t> market is just getting started.</a:t>
            </a:r>
          </a:p>
          <a:p>
            <a:pPr lvl="1"/>
            <a:r>
              <a:rPr lang="en-US" dirty="0" smtClean="0"/>
              <a:t>Competition for the connected home and vehicle will intensify.</a:t>
            </a:r>
          </a:p>
          <a:p>
            <a:endParaRPr lang="en-US" dirty="0"/>
          </a:p>
        </p:txBody>
      </p:sp>
      <p:sp>
        <p:nvSpPr>
          <p:cNvPr id="4" name="Slide Number Placeholder 3"/>
          <p:cNvSpPr>
            <a:spLocks noGrp="1"/>
          </p:cNvSpPr>
          <p:nvPr>
            <p:ph type="sldNum" sz="quarter" idx="10"/>
          </p:nvPr>
        </p:nvSpPr>
        <p:spPr/>
        <p:txBody>
          <a:bodyPr/>
          <a:lstStyle/>
          <a:p>
            <a:fld id="{1EF149A5-5F15-5E44-9A93-9B59A31E5E2D}" type="slidenum">
              <a:rPr lang="en-US" smtClean="0"/>
              <a:t>39</a:t>
            </a:fld>
            <a:endParaRPr lang="en-US"/>
          </a:p>
        </p:txBody>
      </p:sp>
    </p:spTree>
    <p:extLst>
      <p:ext uri="{BB962C8B-B14F-4D97-AF65-F5344CB8AC3E}">
        <p14:creationId xmlns:p14="http://schemas.microsoft.com/office/powerpoint/2010/main" val="277382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Yellowfin</a:t>
            </a:r>
            <a:r>
              <a:rPr lang="en-US" b="1" dirty="0" smtClean="0"/>
              <a:t> BI</a:t>
            </a:r>
            <a:r>
              <a:rPr lang="en-US" dirty="0" smtClean="0"/>
              <a:t>: An Aussie company that is taking over EMEA. USP: integrated collaboration</a:t>
            </a:r>
            <a:r>
              <a:rPr lang="en-US" baseline="0" dirty="0" smtClean="0"/>
              <a:t>. Offers offline support. </a:t>
            </a:r>
            <a:endParaRPr lang="en-US" dirty="0" smtClean="0"/>
          </a:p>
          <a:p>
            <a:r>
              <a:rPr lang="en-US" b="1" dirty="0" err="1" smtClean="0"/>
              <a:t>Qlik</a:t>
            </a:r>
            <a:r>
              <a:rPr lang="en-US" b="1" dirty="0" smtClean="0"/>
              <a:t> Sense</a:t>
            </a:r>
            <a:r>
              <a:rPr lang="en-US" dirty="0" smtClean="0"/>
              <a:t>: Completely built using HTML5. Is designed for touch/gestures, designed for different screen sizes</a:t>
            </a:r>
          </a:p>
          <a:p>
            <a:r>
              <a:rPr lang="en-US" b="1" dirty="0" smtClean="0"/>
              <a:t>Domo</a:t>
            </a:r>
            <a:r>
              <a:rPr lang="en-US" dirty="0" smtClean="0"/>
              <a:t>: Very heavily service-dependent,</a:t>
            </a:r>
            <a:r>
              <a:rPr lang="en-US" baseline="0" dirty="0" smtClean="0"/>
              <a:t> but their solution is very well-rounded. </a:t>
            </a:r>
            <a:r>
              <a:rPr lang="en-US" dirty="0" smtClean="0"/>
              <a:t>They are a serious competitor for us! </a:t>
            </a:r>
          </a:p>
          <a:p>
            <a:r>
              <a:rPr lang="en-US" b="1" dirty="0" err="1" smtClean="0"/>
              <a:t>Salesforce</a:t>
            </a:r>
            <a:r>
              <a:rPr lang="en-US" b="1" dirty="0" smtClean="0"/>
              <a:t> Wave</a:t>
            </a:r>
            <a:r>
              <a:rPr lang="en-US" dirty="0" smtClean="0"/>
              <a:t>: Enterprise app. Offers dashboard authoring. </a:t>
            </a:r>
          </a:p>
          <a:p>
            <a:r>
              <a:rPr lang="en-US" b="1" dirty="0" smtClean="0"/>
              <a:t>Microsoft Power BI</a:t>
            </a:r>
            <a:r>
              <a:rPr lang="en-US" dirty="0" smtClean="0"/>
              <a:t>: Only </a:t>
            </a:r>
            <a:r>
              <a:rPr lang="en-US" dirty="0" err="1" smtClean="0"/>
              <a:t>iOS</a:t>
            </a:r>
            <a:r>
              <a:rPr lang="en-US" dirty="0" smtClean="0"/>
              <a:t>, no WP! Very similar to </a:t>
            </a:r>
            <a:r>
              <a:rPr lang="en-US" dirty="0" err="1" smtClean="0"/>
              <a:t>Ackbar</a:t>
            </a:r>
            <a:r>
              <a:rPr lang="en-US" baseline="0" dirty="0" smtClean="0"/>
              <a:t> (hybrid app, connects to a server). Permits dashboard authoring, which we do not</a:t>
            </a:r>
          </a:p>
          <a:p>
            <a:r>
              <a:rPr lang="en-US" b="1" dirty="0" err="1" smtClean="0"/>
              <a:t>RoamBI</a:t>
            </a:r>
            <a:r>
              <a:rPr lang="en-US" dirty="0" smtClean="0"/>
              <a:t>: Has 3 applications: Analytics (</a:t>
            </a:r>
            <a:r>
              <a:rPr lang="en-US" dirty="0" err="1" smtClean="0"/>
              <a:t>Ackbar</a:t>
            </a:r>
            <a:r>
              <a:rPr lang="en-US" dirty="0" smtClean="0"/>
              <a:t> compete), Flow (</a:t>
            </a:r>
            <a:r>
              <a:rPr lang="en-US" dirty="0" err="1" smtClean="0"/>
              <a:t>Flipboard</a:t>
            </a:r>
            <a:r>
              <a:rPr lang="en-US" dirty="0" smtClean="0"/>
              <a:t>-like</a:t>
            </a:r>
            <a:r>
              <a:rPr lang="en-US" baseline="0" dirty="0" smtClean="0"/>
              <a:t> app) </a:t>
            </a:r>
            <a:r>
              <a:rPr lang="en-US" dirty="0" smtClean="0"/>
              <a:t>and Blink (Elastic compete). </a:t>
            </a:r>
          </a:p>
          <a:p>
            <a:r>
              <a:rPr lang="en-US" b="1" dirty="0" err="1" smtClean="0"/>
              <a:t>Microstrategy</a:t>
            </a:r>
            <a:r>
              <a:rPr lang="en-US" dirty="0" smtClean="0"/>
              <a:t>: Most advanced mobile BI</a:t>
            </a:r>
            <a:r>
              <a:rPr lang="en-US" baseline="0" dirty="0" smtClean="0"/>
              <a:t> application in the market. Offers the building blocks to build a mobile experience ground up. Enables automatic updates.  </a:t>
            </a:r>
          </a:p>
          <a:p>
            <a:r>
              <a:rPr lang="en-US" b="1" baseline="0" dirty="0" err="1" smtClean="0"/>
              <a:t>Birst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61A5A06-0A16-F948-B9AE-F244F283859C}" type="slidenum">
              <a:rPr lang="en-US" smtClean="0"/>
              <a:t>40</a:t>
            </a:fld>
            <a:endParaRPr lang="en-US"/>
          </a:p>
        </p:txBody>
      </p:sp>
    </p:spTree>
    <p:extLst>
      <p:ext uri="{BB962C8B-B14F-4D97-AF65-F5344CB8AC3E}">
        <p14:creationId xmlns:p14="http://schemas.microsoft.com/office/powerpoint/2010/main" val="3693189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Tableau, there are currently</a:t>
            </a:r>
            <a:r>
              <a:rPr lang="en-US" baseline="0" dirty="0" smtClean="0"/>
              <a:t> no simplification or elimination algorithms in place.</a:t>
            </a:r>
          </a:p>
          <a:p>
            <a:r>
              <a:rPr lang="en-US" baseline="0" dirty="0" smtClean="0"/>
              <a:t>We </a:t>
            </a:r>
            <a:r>
              <a:rPr lang="en-US" baseline="0" dirty="0" err="1" smtClean="0"/>
              <a:t>dont</a:t>
            </a:r>
            <a:r>
              <a:rPr lang="en-US" sz="1200" kern="1200" dirty="0" smtClean="0">
                <a:solidFill>
                  <a:schemeClr val="tx1"/>
                </a:solidFill>
                <a:latin typeface="+mn-lt"/>
                <a:ea typeface="+mn-ea"/>
                <a:cs typeface="+mn-cs"/>
              </a:rPr>
              <a:t> ever do anything to simplify what we’re drawing.  A scatter plot with a million marks all in the same place?  Draw them all.  A line with a million vertices all in the same place?  Render ’</a:t>
            </a:r>
            <a:r>
              <a:rPr lang="en-US" sz="1200" kern="1200" dirty="0" err="1" smtClean="0">
                <a:solidFill>
                  <a:schemeClr val="tx1"/>
                </a:solidFill>
                <a:latin typeface="+mn-lt"/>
                <a:ea typeface="+mn-ea"/>
                <a:cs typeface="+mn-cs"/>
              </a:rPr>
              <a:t>em</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Labeling uses simulated</a:t>
            </a:r>
            <a:r>
              <a:rPr lang="en-US" sz="1200" kern="1200" baseline="0" dirty="0" smtClean="0">
                <a:solidFill>
                  <a:schemeClr val="tx1"/>
                </a:solidFill>
                <a:latin typeface="+mn-lt"/>
                <a:ea typeface="+mn-ea"/>
                <a:cs typeface="+mn-cs"/>
              </a:rPr>
              <a:t> annealing and removes labels with overlap</a:t>
            </a:r>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46</a:t>
            </a:fld>
            <a:endParaRPr lang="en-US"/>
          </a:p>
        </p:txBody>
      </p:sp>
    </p:spTree>
    <p:extLst>
      <p:ext uri="{BB962C8B-B14F-4D97-AF65-F5344CB8AC3E}">
        <p14:creationId xmlns:p14="http://schemas.microsoft.com/office/powerpoint/2010/main" val="1077571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Tableau, there are currently</a:t>
            </a:r>
            <a:r>
              <a:rPr lang="en-US" baseline="0" dirty="0" smtClean="0"/>
              <a:t> no simplification or elimination algorithms in place.</a:t>
            </a:r>
          </a:p>
          <a:p>
            <a:r>
              <a:rPr lang="en-US" baseline="0" dirty="0" smtClean="0"/>
              <a:t>We </a:t>
            </a:r>
            <a:r>
              <a:rPr lang="en-US" baseline="0" dirty="0" err="1" smtClean="0"/>
              <a:t>dont</a:t>
            </a:r>
            <a:r>
              <a:rPr lang="en-US" sz="1200" kern="1200" dirty="0" smtClean="0">
                <a:solidFill>
                  <a:schemeClr val="tx1"/>
                </a:solidFill>
                <a:latin typeface="+mn-lt"/>
                <a:ea typeface="+mn-ea"/>
                <a:cs typeface="+mn-cs"/>
              </a:rPr>
              <a:t> ever do anything to simplify what we’re drawing.  A scatter plot with a million marks all in the same place?  Draw them all.  A line with a million vertices all in the same place?  Render ’</a:t>
            </a:r>
            <a:r>
              <a:rPr lang="en-US" sz="1200" kern="1200" dirty="0" err="1" smtClean="0">
                <a:solidFill>
                  <a:schemeClr val="tx1"/>
                </a:solidFill>
                <a:latin typeface="+mn-lt"/>
                <a:ea typeface="+mn-ea"/>
                <a:cs typeface="+mn-cs"/>
              </a:rPr>
              <a:t>em</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Labeling uses simulated</a:t>
            </a:r>
            <a:r>
              <a:rPr lang="en-US" sz="1200" kern="1200" baseline="0" dirty="0" smtClean="0">
                <a:solidFill>
                  <a:schemeClr val="tx1"/>
                </a:solidFill>
                <a:latin typeface="+mn-lt"/>
                <a:ea typeface="+mn-ea"/>
                <a:cs typeface="+mn-cs"/>
              </a:rPr>
              <a:t> annealing and removes labels with overlap</a:t>
            </a:r>
            <a:endParaRPr lang="en-US" dirty="0" smtClean="0"/>
          </a:p>
          <a:p>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47</a:t>
            </a:fld>
            <a:endParaRPr lang="en-US"/>
          </a:p>
        </p:txBody>
      </p:sp>
    </p:spTree>
    <p:extLst>
      <p:ext uri="{BB962C8B-B14F-4D97-AF65-F5344CB8AC3E}">
        <p14:creationId xmlns:p14="http://schemas.microsoft.com/office/powerpoint/2010/main" val="3167177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Tableau, there are currently</a:t>
            </a:r>
            <a:r>
              <a:rPr lang="en-US" baseline="0" dirty="0" smtClean="0"/>
              <a:t> no simplification or elimination algorithms in place.</a:t>
            </a:r>
          </a:p>
          <a:p>
            <a:r>
              <a:rPr lang="en-US" baseline="0" dirty="0" smtClean="0"/>
              <a:t>We </a:t>
            </a:r>
            <a:r>
              <a:rPr lang="en-US" baseline="0" dirty="0" err="1" smtClean="0"/>
              <a:t>dont</a:t>
            </a:r>
            <a:r>
              <a:rPr lang="en-US" sz="1200" kern="1200" dirty="0" smtClean="0">
                <a:solidFill>
                  <a:schemeClr val="tx1"/>
                </a:solidFill>
                <a:latin typeface="+mn-lt"/>
                <a:ea typeface="+mn-ea"/>
                <a:cs typeface="+mn-cs"/>
              </a:rPr>
              <a:t> ever do anything to simplify what we’re drawing.  A scatter plot with a million marks all in the same place?  Draw them all.  A line with a million vertices all in the same place?  Render ’</a:t>
            </a:r>
            <a:r>
              <a:rPr lang="en-US" sz="1200" kern="1200" dirty="0" err="1" smtClean="0">
                <a:solidFill>
                  <a:schemeClr val="tx1"/>
                </a:solidFill>
                <a:latin typeface="+mn-lt"/>
                <a:ea typeface="+mn-ea"/>
                <a:cs typeface="+mn-cs"/>
              </a:rPr>
              <a:t>em</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Labeling uses simulated</a:t>
            </a:r>
            <a:r>
              <a:rPr lang="en-US" sz="1200" kern="1200" baseline="0" dirty="0" smtClean="0">
                <a:solidFill>
                  <a:schemeClr val="tx1"/>
                </a:solidFill>
                <a:latin typeface="+mn-lt"/>
                <a:ea typeface="+mn-ea"/>
                <a:cs typeface="+mn-cs"/>
              </a:rPr>
              <a:t> annealing and removes labels with overlap</a:t>
            </a:r>
            <a:endParaRPr lang="en-US" dirty="0" smtClean="0"/>
          </a:p>
          <a:p>
            <a:endParaRPr lang="en-US" dirty="0"/>
          </a:p>
        </p:txBody>
      </p:sp>
      <p:sp>
        <p:nvSpPr>
          <p:cNvPr id="4" name="Slide Number Placeholder 3"/>
          <p:cNvSpPr>
            <a:spLocks noGrp="1"/>
          </p:cNvSpPr>
          <p:nvPr>
            <p:ph type="sldNum" sz="quarter" idx="10"/>
          </p:nvPr>
        </p:nvSpPr>
        <p:spPr/>
        <p:txBody>
          <a:bodyPr/>
          <a:lstStyle/>
          <a:p>
            <a:fld id="{42622087-14A1-6844-9A56-EB99A731A3CC}" type="slidenum">
              <a:rPr lang="en-US" smtClean="0"/>
              <a:t>48</a:t>
            </a:fld>
            <a:endParaRPr lang="en-US"/>
          </a:p>
        </p:txBody>
      </p:sp>
    </p:spTree>
    <p:extLst>
      <p:ext uri="{BB962C8B-B14F-4D97-AF65-F5344CB8AC3E}">
        <p14:creationId xmlns:p14="http://schemas.microsoft.com/office/powerpoint/2010/main" val="2232320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p:spPr>
        <p:txBody>
          <a:bodyPr/>
          <a:lstStyle/>
          <a:p>
            <a:endParaRPr lang="en-US"/>
          </a:p>
        </p:txBody>
      </p:sp>
      <p:sp>
        <p:nvSpPr>
          <p:cNvPr id="4" name="Footer Placeholder 3"/>
          <p:cNvSpPr>
            <a:spLocks noGrp="1"/>
          </p:cNvSpPr>
          <p:nvPr>
            <p:ph type="ftr" sz="quarter" idx="10"/>
          </p:nvPr>
        </p:nvSpPr>
        <p:spPr>
          <a:xfrm>
            <a:off x="304800" y="6400800"/>
            <a:ext cx="4800600" cy="457200"/>
          </a:xfrm>
        </p:spPr>
        <p:txBody>
          <a:bodyPr/>
          <a:lstStyle>
            <a:lvl1pPr>
              <a:defRPr/>
            </a:lvl1pPr>
          </a:lstStyle>
          <a:p>
            <a:r>
              <a:rPr lang="en-US"/>
              <a:t>first page</a:t>
            </a:r>
          </a:p>
        </p:txBody>
      </p:sp>
    </p:spTree>
    <p:extLst>
      <p:ext uri="{BB962C8B-B14F-4D97-AF65-F5344CB8AC3E}">
        <p14:creationId xmlns:p14="http://schemas.microsoft.com/office/powerpoint/2010/main" val="301167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8/7/15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8/7/15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8/7/15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8/7/15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8/7/15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8/7/15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7.wmf"/><Relationship Id="rId5" Type="http://schemas.openxmlformats.org/officeDocument/2006/relationships/oleObject" Target="../embeddings/oleObject2.bin"/><Relationship Id="rId6" Type="http://schemas.openxmlformats.org/officeDocument/2006/relationships/image" Target="../media/image8.wmf"/><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dartmouth.edu/~chance/ChanceLecture/AudioVideo.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iki.gis.com/wiki/index.php/Cartographic_generaliza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hyperlink" Target="http://www.amazon.com/Making-Breaking-Grid-Graphic-Workshop/dp/1592531253" TargetMode="Externa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2.xml.rels><?xml version="1.0" encoding="UTF-8" standalone="yes"?>
<Relationships xmlns="http://schemas.openxmlformats.org/package/2006/relationships"><Relationship Id="rId3" Type="http://schemas.openxmlformats.org/officeDocument/2006/relationships/hyperlink" Target="http://localhost:6700/example4/example4.html" TargetMode="External"/><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hyperlink" Target="http://localhost:6700/example5/example5.html"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6.xml"/><Relationship Id="rId2" Type="http://schemas.openxmlformats.org/officeDocument/2006/relationships/hyperlink" Target="http://localhost:6700/example3/example3.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hyperlink" Target="http://datatables.net/examples/server_side/row_details.html" TargetMode="External"/><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8.png"/><Relationship Id="rId1" Type="http://schemas.microsoft.com/office/2007/relationships/media" Target="../media/media1.mov"/><Relationship Id="rId2" Type="http://schemas.openxmlformats.org/officeDocument/2006/relationships/video" Target="../media/media1.mov"/></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0.png"/></Relationships>
</file>

<file path=ppt/slides/_rels/slide88.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3.jpeg"/><Relationship Id="rId5"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hyperlink" Target="http://developer.apple.com/library/mac/" TargetMode="External"/><Relationship Id="rId5"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png"/></Relationships>
</file>

<file path=ppt/slides/_rels/slide92.xml.rels><?xml version="1.0" encoding="UTF-8" standalone="yes"?>
<Relationships xmlns="http://schemas.openxmlformats.org/package/2006/relationships"><Relationship Id="rId3" Type="http://schemas.openxmlformats.org/officeDocument/2006/relationships/hyperlink" Target="http://www.newscientist.com/blogs/shortsharpscience/2011/03/interactive-graphic-japans-dea.html" TargetMode="External"/><Relationship Id="rId4" Type="http://schemas.openxmlformats.org/officeDocument/2006/relationships/image" Target="../media/image91.png"/><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hyperlink" Target="http://go.bloomberg.com/tech-deals/2012-04-27-enterprise-ipos-have-done-better-than-consumer-ones-tableau-says/" TargetMode="External"/><Relationship Id="rId4"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image" Target="../media/image92.png"/></Relationships>
</file>

<file path=ppt/slides/_rels/slide94.xml.rels><?xml version="1.0" encoding="UTF-8" standalone="yes"?>
<Relationships xmlns="http://schemas.openxmlformats.org/package/2006/relationships"><Relationship Id="rId3" Type="http://schemas.openxmlformats.org/officeDocument/2006/relationships/hyperlink" Target="http://www.windsorstar.com/news/grow-ops/index.html?rel=2169993" TargetMode="External"/><Relationship Id="rId4" Type="http://schemas.openxmlformats.org/officeDocument/2006/relationships/image" Target="../media/image94.png"/><Relationship Id="rId5"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95.xml.rels><?xml version="1.0" encoding="UTF-8" standalone="yes"?>
<Relationships xmlns="http://schemas.openxmlformats.org/package/2006/relationships"><Relationship Id="rId3" Type="http://schemas.openxmlformats.org/officeDocument/2006/relationships/hyperlink" Target="http://alpo-dev/views/TableauPublicAuthors/Activeusercohorts" TargetMode="External"/><Relationship Id="rId4" Type="http://schemas.openxmlformats.org/officeDocument/2006/relationships/image" Target="../media/image97.png"/><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png"/><Relationship Id="rId3"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png"/><Relationship Id="rId3" Type="http://schemas.openxmlformats.org/officeDocument/2006/relationships/image" Target="../media/image10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Tutorial </a:t>
            </a:r>
            <a:br>
              <a:rPr lang="en-US" dirty="0" smtClean="0"/>
            </a:br>
            <a:r>
              <a:rPr lang="en-US" dirty="0" smtClean="0"/>
              <a:t>on</a:t>
            </a:r>
            <a:br>
              <a:rPr lang="en-US" dirty="0" smtClean="0"/>
            </a:br>
            <a:r>
              <a:rPr lang="en-US" dirty="0" smtClean="0"/>
              <a:t>Mobile Visualization</a:t>
            </a:r>
            <a:endParaRPr lang="en-US" dirty="0"/>
          </a:p>
        </p:txBody>
      </p:sp>
      <p:sp>
        <p:nvSpPr>
          <p:cNvPr id="3" name="Subtitle 2"/>
          <p:cNvSpPr>
            <a:spLocks noGrp="1"/>
          </p:cNvSpPr>
          <p:nvPr>
            <p:ph type="subTitle" idx="1"/>
          </p:nvPr>
        </p:nvSpPr>
        <p:spPr>
          <a:xfrm>
            <a:off x="228600" y="4495800"/>
            <a:ext cx="4419600" cy="1752600"/>
          </a:xfrm>
        </p:spPr>
        <p:txBody>
          <a:bodyPr>
            <a:normAutofit/>
          </a:bodyPr>
          <a:lstStyle/>
          <a:p>
            <a:endParaRPr lang="en-US" dirty="0" smtClean="0"/>
          </a:p>
          <a:p>
            <a:r>
              <a:rPr lang="en-US" dirty="0" smtClean="0"/>
              <a:t>Benjamin Watson</a:t>
            </a:r>
          </a:p>
          <a:p>
            <a:r>
              <a:rPr lang="en-US" dirty="0" smtClean="0"/>
              <a:t> </a:t>
            </a:r>
            <a:r>
              <a:rPr lang="en-US" sz="2400" i="1" dirty="0" smtClean="0"/>
              <a:t>North Carolina State University</a:t>
            </a:r>
            <a:endParaRPr lang="en-US" sz="2400" dirty="0" smtClean="0"/>
          </a:p>
        </p:txBody>
      </p:sp>
      <p:sp>
        <p:nvSpPr>
          <p:cNvPr id="5" name="Subtitle 2"/>
          <p:cNvSpPr txBox="1">
            <a:spLocks/>
          </p:cNvSpPr>
          <p:nvPr/>
        </p:nvSpPr>
        <p:spPr>
          <a:xfrm>
            <a:off x="4419600" y="4495800"/>
            <a:ext cx="44196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smtClean="0"/>
          </a:p>
          <a:p>
            <a:r>
              <a:rPr lang="en-US" dirty="0" smtClean="0"/>
              <a:t>Vidya Setlur</a:t>
            </a:r>
          </a:p>
          <a:p>
            <a:r>
              <a:rPr lang="en-US" dirty="0" smtClean="0"/>
              <a:t> </a:t>
            </a:r>
            <a:r>
              <a:rPr lang="en-US" sz="2400" i="1" dirty="0" smtClean="0"/>
              <a:t>Tableau Research</a:t>
            </a:r>
            <a:endParaRPr lang="en-US" sz="2400" dirty="0" smtClean="0"/>
          </a:p>
        </p:txBody>
      </p:sp>
    </p:spTree>
    <p:extLst>
      <p:ext uri="{BB962C8B-B14F-4D97-AF65-F5344CB8AC3E}">
        <p14:creationId xmlns:p14="http://schemas.microsoft.com/office/powerpoint/2010/main" val="11626467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t>Image from mapquest.com</a:t>
            </a:r>
          </a:p>
        </p:txBody>
      </p:sp>
      <p:sp>
        <p:nvSpPr>
          <p:cNvPr id="214018" name="Rectangle 2"/>
          <p:cNvSpPr>
            <a:spLocks noGrp="1" noChangeArrowheads="1"/>
          </p:cNvSpPr>
          <p:nvPr>
            <p:ph type="title"/>
          </p:nvPr>
        </p:nvSpPr>
        <p:spPr/>
        <p:txBody>
          <a:bodyPr/>
          <a:lstStyle/>
          <a:p>
            <a:r>
              <a:rPr lang="en-US"/>
              <a:t>The Power of Visualization</a:t>
            </a:r>
          </a:p>
        </p:txBody>
      </p:sp>
      <p:pic>
        <p:nvPicPr>
          <p:cNvPr id="214020" name="Picture 4" descr="C:\My Documents\Viz\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6477000" cy="4604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0489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4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276600"/>
            <a:ext cx="7772400" cy="1362075"/>
          </a:xfrm>
        </p:spPr>
        <p:txBody>
          <a:bodyPr/>
          <a:lstStyle/>
          <a:p>
            <a:r>
              <a:rPr lang="en-US" dirty="0" smtClean="0"/>
              <a:t>Revisiting the Apps</a:t>
            </a:r>
            <a:endParaRPr lang="en-US" dirty="0"/>
          </a:p>
        </p:txBody>
      </p:sp>
    </p:spTree>
    <p:extLst>
      <p:ext uri="{BB962C8B-B14F-4D97-AF65-F5344CB8AC3E}">
        <p14:creationId xmlns:p14="http://schemas.microsoft.com/office/powerpoint/2010/main" val="9831365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Agenda</a:t>
            </a:r>
          </a:p>
        </p:txBody>
      </p:sp>
      <p:sp>
        <p:nvSpPr>
          <p:cNvPr id="206851" name="Rectangle 3"/>
          <p:cNvSpPr>
            <a:spLocks noGrp="1" noChangeArrowheads="1"/>
          </p:cNvSpPr>
          <p:nvPr>
            <p:ph type="body" idx="1"/>
          </p:nvPr>
        </p:nvSpPr>
        <p:spPr>
          <a:xfrm>
            <a:off x="584200" y="2006600"/>
            <a:ext cx="7772400" cy="4114800"/>
          </a:xfrm>
        </p:spPr>
        <p:txBody>
          <a:bodyPr>
            <a:normAutofit fontScale="70000" lnSpcReduction="20000"/>
          </a:bodyPr>
          <a:lstStyle/>
          <a:p>
            <a:r>
              <a:rPr lang="en-US" dirty="0" smtClean="0"/>
              <a:t>Part I</a:t>
            </a:r>
          </a:p>
          <a:p>
            <a:pPr lvl="1"/>
            <a:r>
              <a:rPr lang="en-US" dirty="0" smtClean="0"/>
              <a:t>Introduction</a:t>
            </a:r>
            <a:endParaRPr lang="en-US" dirty="0"/>
          </a:p>
          <a:p>
            <a:pPr lvl="1"/>
            <a:r>
              <a:rPr lang="en-US" dirty="0" smtClean="0"/>
              <a:t>Motivation</a:t>
            </a:r>
            <a:endParaRPr lang="en-US" dirty="0"/>
          </a:p>
          <a:p>
            <a:pPr lvl="1"/>
            <a:r>
              <a:rPr lang="en-US" dirty="0" smtClean="0"/>
              <a:t>Guidelines and constraints</a:t>
            </a:r>
          </a:p>
          <a:p>
            <a:r>
              <a:rPr lang="en-US" dirty="0" smtClean="0"/>
              <a:t>Part II</a:t>
            </a:r>
            <a:endParaRPr lang="en-US" dirty="0"/>
          </a:p>
          <a:p>
            <a:pPr lvl="1"/>
            <a:r>
              <a:rPr lang="en-US" dirty="0" smtClean="0">
                <a:solidFill>
                  <a:srgbClr val="FFFFFF"/>
                </a:solidFill>
              </a:rPr>
              <a:t>Visualization in the field</a:t>
            </a:r>
            <a:endParaRPr lang="en-US" dirty="0">
              <a:solidFill>
                <a:srgbClr val="FFFFFF"/>
              </a:solidFill>
            </a:endParaRPr>
          </a:p>
          <a:p>
            <a:pPr lvl="1"/>
            <a:r>
              <a:rPr lang="en-US" dirty="0" smtClean="0"/>
              <a:t>Applications</a:t>
            </a:r>
          </a:p>
          <a:p>
            <a:r>
              <a:rPr lang="en-US" dirty="0" smtClean="0"/>
              <a:t>Part III</a:t>
            </a:r>
            <a:endParaRPr lang="en-US" dirty="0"/>
          </a:p>
          <a:p>
            <a:pPr lvl="1"/>
            <a:r>
              <a:rPr lang="en-US" dirty="0" smtClean="0"/>
              <a:t>Research</a:t>
            </a:r>
          </a:p>
          <a:p>
            <a:pPr lvl="1"/>
            <a:r>
              <a:rPr lang="en-US" dirty="0" smtClean="0"/>
              <a:t>Open problems</a:t>
            </a:r>
          </a:p>
          <a:p>
            <a:r>
              <a:rPr lang="en-US" dirty="0"/>
              <a:t>D</a:t>
            </a:r>
            <a:r>
              <a:rPr lang="en-US" dirty="0" smtClean="0"/>
              <a:t>iscussion</a:t>
            </a:r>
            <a:endParaRPr lang="en-US" dirty="0"/>
          </a:p>
          <a:p>
            <a:r>
              <a:rPr lang="en-US" dirty="0">
                <a:solidFill>
                  <a:srgbClr val="FFFF00"/>
                </a:solidFill>
              </a:rPr>
              <a:t>Wrap-Up</a:t>
            </a:r>
          </a:p>
          <a:p>
            <a:endParaRPr lang="en-US" dirty="0"/>
          </a:p>
          <a:p>
            <a:endParaRPr lang="en-US" dirty="0"/>
          </a:p>
          <a:p>
            <a:pPr lvl="1"/>
            <a:endParaRPr lang="en-US" dirty="0"/>
          </a:p>
        </p:txBody>
      </p:sp>
    </p:spTree>
    <p:extLst>
      <p:ext uri="{BB962C8B-B14F-4D97-AF65-F5344CB8AC3E}">
        <p14:creationId xmlns:p14="http://schemas.microsoft.com/office/powerpoint/2010/main" val="2496292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 calcmode="lin" valueType="num">
                                      <p:cBhvr>
                                        <p:cTn id="7" dur="500" fill="hold"/>
                                        <p:tgtEl>
                                          <p:spTgt spid="206851">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206851">
                                            <p:txEl>
                                              <p:pRg st="0" end="0"/>
                                            </p:txEl>
                                          </p:spTgt>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206851">
                                            <p:txEl>
                                              <p:pRg st="1" end="1"/>
                                            </p:txEl>
                                          </p:spTgt>
                                        </p:tgtEl>
                                        <p:attrNameLst>
                                          <p:attrName>style.visibility</p:attrName>
                                        </p:attrNameLst>
                                      </p:cBhvr>
                                      <p:to>
                                        <p:strVal val="visible"/>
                                      </p:to>
                                    </p:set>
                                    <p:anim calcmode="lin" valueType="num">
                                      <p:cBhvr>
                                        <p:cTn id="11" dur="500" fill="hold"/>
                                        <p:tgtEl>
                                          <p:spTgt spid="206851">
                                            <p:txEl>
                                              <p:pRg st="1" end="1"/>
                                            </p:txEl>
                                          </p:spTgt>
                                        </p:tgtEl>
                                        <p:attrNameLst>
                                          <p:attrName>ppt_w</p:attrName>
                                        </p:attrNameLst>
                                      </p:cBhvr>
                                      <p:tavLst>
                                        <p:tav tm="0">
                                          <p:val>
                                            <p:strVal val="2/3*#ppt_w"/>
                                          </p:val>
                                        </p:tav>
                                        <p:tav tm="100000">
                                          <p:val>
                                            <p:strVal val="#ppt_w"/>
                                          </p:val>
                                        </p:tav>
                                      </p:tavLst>
                                    </p:anim>
                                    <p:anim calcmode="lin" valueType="num">
                                      <p:cBhvr>
                                        <p:cTn id="12" dur="500" fill="hold"/>
                                        <p:tgtEl>
                                          <p:spTgt spid="206851">
                                            <p:txEl>
                                              <p:pRg st="1" end="1"/>
                                            </p:txEl>
                                          </p:spTgt>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206851">
                                            <p:txEl>
                                              <p:pRg st="2" end="2"/>
                                            </p:txEl>
                                          </p:spTgt>
                                        </p:tgtEl>
                                        <p:attrNameLst>
                                          <p:attrName>style.visibility</p:attrName>
                                        </p:attrNameLst>
                                      </p:cBhvr>
                                      <p:to>
                                        <p:strVal val="visible"/>
                                      </p:to>
                                    </p:set>
                                    <p:anim calcmode="lin" valueType="num">
                                      <p:cBhvr>
                                        <p:cTn id="15" dur="500" fill="hold"/>
                                        <p:tgtEl>
                                          <p:spTgt spid="206851">
                                            <p:txEl>
                                              <p:pRg st="2" end="2"/>
                                            </p:txEl>
                                          </p:spTgt>
                                        </p:tgtEl>
                                        <p:attrNameLst>
                                          <p:attrName>ppt_w</p:attrName>
                                        </p:attrNameLst>
                                      </p:cBhvr>
                                      <p:tavLst>
                                        <p:tav tm="0">
                                          <p:val>
                                            <p:strVal val="2/3*#ppt_w"/>
                                          </p:val>
                                        </p:tav>
                                        <p:tav tm="100000">
                                          <p:val>
                                            <p:strVal val="#ppt_w"/>
                                          </p:val>
                                        </p:tav>
                                      </p:tavLst>
                                    </p:anim>
                                    <p:anim calcmode="lin" valueType="num">
                                      <p:cBhvr>
                                        <p:cTn id="16" dur="500" fill="hold"/>
                                        <p:tgtEl>
                                          <p:spTgt spid="206851">
                                            <p:txEl>
                                              <p:pRg st="2" end="2"/>
                                            </p:txEl>
                                          </p:spTgt>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0"/>
                                  </p:stCondLst>
                                  <p:childTnLst>
                                    <p:set>
                                      <p:cBhvr>
                                        <p:cTn id="18" dur="1" fill="hold">
                                          <p:stCondLst>
                                            <p:cond delay="0"/>
                                          </p:stCondLst>
                                        </p:cTn>
                                        <p:tgtEl>
                                          <p:spTgt spid="206851">
                                            <p:txEl>
                                              <p:pRg st="3" end="3"/>
                                            </p:txEl>
                                          </p:spTgt>
                                        </p:tgtEl>
                                        <p:attrNameLst>
                                          <p:attrName>style.visibility</p:attrName>
                                        </p:attrNameLst>
                                      </p:cBhvr>
                                      <p:to>
                                        <p:strVal val="visible"/>
                                      </p:to>
                                    </p:set>
                                    <p:anim calcmode="lin" valueType="num">
                                      <p:cBhvr>
                                        <p:cTn id="19" dur="500" fill="hold"/>
                                        <p:tgtEl>
                                          <p:spTgt spid="206851">
                                            <p:txEl>
                                              <p:pRg st="3" end="3"/>
                                            </p:txEl>
                                          </p:spTgt>
                                        </p:tgtEl>
                                        <p:attrNameLst>
                                          <p:attrName>ppt_w</p:attrName>
                                        </p:attrNameLst>
                                      </p:cBhvr>
                                      <p:tavLst>
                                        <p:tav tm="0">
                                          <p:val>
                                            <p:strVal val="2/3*#ppt_w"/>
                                          </p:val>
                                        </p:tav>
                                        <p:tav tm="100000">
                                          <p:val>
                                            <p:strVal val="#ppt_w"/>
                                          </p:val>
                                        </p:tav>
                                      </p:tavLst>
                                    </p:anim>
                                    <p:anim calcmode="lin" valueType="num">
                                      <p:cBhvr>
                                        <p:cTn id="20" dur="500" fill="hold"/>
                                        <p:tgtEl>
                                          <p:spTgt spid="206851">
                                            <p:txEl>
                                              <p:pRg st="3" end="3"/>
                                            </p:txEl>
                                          </p:spTgt>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grpId="0" nodeType="clickEffect">
                                  <p:stCondLst>
                                    <p:cond delay="0"/>
                                  </p:stCondLst>
                                  <p:childTnLst>
                                    <p:set>
                                      <p:cBhvr>
                                        <p:cTn id="24" dur="1" fill="hold">
                                          <p:stCondLst>
                                            <p:cond delay="0"/>
                                          </p:stCondLst>
                                        </p:cTn>
                                        <p:tgtEl>
                                          <p:spTgt spid="206851">
                                            <p:txEl>
                                              <p:pRg st="4" end="4"/>
                                            </p:txEl>
                                          </p:spTgt>
                                        </p:tgtEl>
                                        <p:attrNameLst>
                                          <p:attrName>style.visibility</p:attrName>
                                        </p:attrNameLst>
                                      </p:cBhvr>
                                      <p:to>
                                        <p:strVal val="visible"/>
                                      </p:to>
                                    </p:set>
                                    <p:anim calcmode="lin" valueType="num">
                                      <p:cBhvr>
                                        <p:cTn id="25" dur="500" fill="hold"/>
                                        <p:tgtEl>
                                          <p:spTgt spid="206851">
                                            <p:txEl>
                                              <p:pRg st="4" end="4"/>
                                            </p:txEl>
                                          </p:spTgt>
                                        </p:tgtEl>
                                        <p:attrNameLst>
                                          <p:attrName>ppt_w</p:attrName>
                                        </p:attrNameLst>
                                      </p:cBhvr>
                                      <p:tavLst>
                                        <p:tav tm="0">
                                          <p:val>
                                            <p:strVal val="2/3*#ppt_w"/>
                                          </p:val>
                                        </p:tav>
                                        <p:tav tm="100000">
                                          <p:val>
                                            <p:strVal val="#ppt_w"/>
                                          </p:val>
                                        </p:tav>
                                      </p:tavLst>
                                    </p:anim>
                                    <p:anim calcmode="lin" valueType="num">
                                      <p:cBhvr>
                                        <p:cTn id="26" dur="500" fill="hold"/>
                                        <p:tgtEl>
                                          <p:spTgt spid="206851">
                                            <p:txEl>
                                              <p:pRg st="4" end="4"/>
                                            </p:txEl>
                                          </p:spTgt>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0"/>
                                  </p:stCondLst>
                                  <p:childTnLst>
                                    <p:set>
                                      <p:cBhvr>
                                        <p:cTn id="28" dur="1" fill="hold">
                                          <p:stCondLst>
                                            <p:cond delay="0"/>
                                          </p:stCondLst>
                                        </p:cTn>
                                        <p:tgtEl>
                                          <p:spTgt spid="206851">
                                            <p:txEl>
                                              <p:pRg st="5" end="5"/>
                                            </p:txEl>
                                          </p:spTgt>
                                        </p:tgtEl>
                                        <p:attrNameLst>
                                          <p:attrName>style.visibility</p:attrName>
                                        </p:attrNameLst>
                                      </p:cBhvr>
                                      <p:to>
                                        <p:strVal val="visible"/>
                                      </p:to>
                                    </p:set>
                                    <p:anim calcmode="lin" valueType="num">
                                      <p:cBhvr>
                                        <p:cTn id="29" dur="500" fill="hold"/>
                                        <p:tgtEl>
                                          <p:spTgt spid="206851">
                                            <p:txEl>
                                              <p:pRg st="5" end="5"/>
                                            </p:txEl>
                                          </p:spTgt>
                                        </p:tgtEl>
                                        <p:attrNameLst>
                                          <p:attrName>ppt_w</p:attrName>
                                        </p:attrNameLst>
                                      </p:cBhvr>
                                      <p:tavLst>
                                        <p:tav tm="0">
                                          <p:val>
                                            <p:strVal val="2/3*#ppt_w"/>
                                          </p:val>
                                        </p:tav>
                                        <p:tav tm="100000">
                                          <p:val>
                                            <p:strVal val="#ppt_w"/>
                                          </p:val>
                                        </p:tav>
                                      </p:tavLst>
                                    </p:anim>
                                    <p:anim calcmode="lin" valueType="num">
                                      <p:cBhvr>
                                        <p:cTn id="30" dur="500" fill="hold"/>
                                        <p:tgtEl>
                                          <p:spTgt spid="206851">
                                            <p:txEl>
                                              <p:pRg st="5" end="5"/>
                                            </p:txEl>
                                          </p:spTgt>
                                        </p:tgtEl>
                                        <p:attrNameLst>
                                          <p:attrName>ppt_h</p:attrName>
                                        </p:attrNameLst>
                                      </p:cBhvr>
                                      <p:tavLst>
                                        <p:tav tm="0">
                                          <p:val>
                                            <p:strVal val="2/3*#ppt_h"/>
                                          </p:val>
                                        </p:tav>
                                        <p:tav tm="100000">
                                          <p:val>
                                            <p:strVal val="#ppt_h"/>
                                          </p:val>
                                        </p:tav>
                                      </p:tavLst>
                                    </p:anim>
                                  </p:childTnLst>
                                </p:cTn>
                              </p:par>
                              <p:par>
                                <p:cTn id="31" presetID="23" presetClass="entr" presetSubtype="272" fill="hold" grpId="0" nodeType="withEffect">
                                  <p:stCondLst>
                                    <p:cond delay="0"/>
                                  </p:stCondLst>
                                  <p:childTnLst>
                                    <p:set>
                                      <p:cBhvr>
                                        <p:cTn id="32" dur="1" fill="hold">
                                          <p:stCondLst>
                                            <p:cond delay="0"/>
                                          </p:stCondLst>
                                        </p:cTn>
                                        <p:tgtEl>
                                          <p:spTgt spid="206851">
                                            <p:txEl>
                                              <p:pRg st="6" end="6"/>
                                            </p:txEl>
                                          </p:spTgt>
                                        </p:tgtEl>
                                        <p:attrNameLst>
                                          <p:attrName>style.visibility</p:attrName>
                                        </p:attrNameLst>
                                      </p:cBhvr>
                                      <p:to>
                                        <p:strVal val="visible"/>
                                      </p:to>
                                    </p:set>
                                    <p:anim calcmode="lin" valueType="num">
                                      <p:cBhvr>
                                        <p:cTn id="33" dur="500" fill="hold"/>
                                        <p:tgtEl>
                                          <p:spTgt spid="206851">
                                            <p:txEl>
                                              <p:pRg st="6" end="6"/>
                                            </p:txEl>
                                          </p:spTgt>
                                        </p:tgtEl>
                                        <p:attrNameLst>
                                          <p:attrName>ppt_w</p:attrName>
                                        </p:attrNameLst>
                                      </p:cBhvr>
                                      <p:tavLst>
                                        <p:tav tm="0">
                                          <p:val>
                                            <p:strVal val="2/3*#ppt_w"/>
                                          </p:val>
                                        </p:tav>
                                        <p:tav tm="100000">
                                          <p:val>
                                            <p:strVal val="#ppt_w"/>
                                          </p:val>
                                        </p:tav>
                                      </p:tavLst>
                                    </p:anim>
                                    <p:anim calcmode="lin" valueType="num">
                                      <p:cBhvr>
                                        <p:cTn id="34" dur="500" fill="hold"/>
                                        <p:tgtEl>
                                          <p:spTgt spid="206851">
                                            <p:txEl>
                                              <p:pRg st="6" end="6"/>
                                            </p:txEl>
                                          </p:spTgt>
                                        </p:tgtEl>
                                        <p:attrNameLst>
                                          <p:attrName>ppt_h</p:attrName>
                                        </p:attrNameLst>
                                      </p:cBhvr>
                                      <p:tavLst>
                                        <p:tav tm="0">
                                          <p:val>
                                            <p:strVal val="2/3*#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272" fill="hold" grpId="0" nodeType="clickEffect">
                                  <p:stCondLst>
                                    <p:cond delay="0"/>
                                  </p:stCondLst>
                                  <p:childTnLst>
                                    <p:set>
                                      <p:cBhvr>
                                        <p:cTn id="38" dur="1" fill="hold">
                                          <p:stCondLst>
                                            <p:cond delay="0"/>
                                          </p:stCondLst>
                                        </p:cTn>
                                        <p:tgtEl>
                                          <p:spTgt spid="206851">
                                            <p:txEl>
                                              <p:pRg st="7" end="7"/>
                                            </p:txEl>
                                          </p:spTgt>
                                        </p:tgtEl>
                                        <p:attrNameLst>
                                          <p:attrName>style.visibility</p:attrName>
                                        </p:attrNameLst>
                                      </p:cBhvr>
                                      <p:to>
                                        <p:strVal val="visible"/>
                                      </p:to>
                                    </p:set>
                                    <p:anim calcmode="lin" valueType="num">
                                      <p:cBhvr>
                                        <p:cTn id="39" dur="500" fill="hold"/>
                                        <p:tgtEl>
                                          <p:spTgt spid="206851">
                                            <p:txEl>
                                              <p:pRg st="7" end="7"/>
                                            </p:txEl>
                                          </p:spTgt>
                                        </p:tgtEl>
                                        <p:attrNameLst>
                                          <p:attrName>ppt_w</p:attrName>
                                        </p:attrNameLst>
                                      </p:cBhvr>
                                      <p:tavLst>
                                        <p:tav tm="0">
                                          <p:val>
                                            <p:strVal val="2/3*#ppt_w"/>
                                          </p:val>
                                        </p:tav>
                                        <p:tav tm="100000">
                                          <p:val>
                                            <p:strVal val="#ppt_w"/>
                                          </p:val>
                                        </p:tav>
                                      </p:tavLst>
                                    </p:anim>
                                    <p:anim calcmode="lin" valueType="num">
                                      <p:cBhvr>
                                        <p:cTn id="40" dur="500" fill="hold"/>
                                        <p:tgtEl>
                                          <p:spTgt spid="206851">
                                            <p:txEl>
                                              <p:pRg st="7" end="7"/>
                                            </p:txEl>
                                          </p:spTgt>
                                        </p:tgtEl>
                                        <p:attrNameLst>
                                          <p:attrName>ppt_h</p:attrName>
                                        </p:attrNameLst>
                                      </p:cBhvr>
                                      <p:tavLst>
                                        <p:tav tm="0">
                                          <p:val>
                                            <p:strVal val="2/3*#ppt_h"/>
                                          </p:val>
                                        </p:tav>
                                        <p:tav tm="100000">
                                          <p:val>
                                            <p:strVal val="#ppt_h"/>
                                          </p:val>
                                        </p:tav>
                                      </p:tavLst>
                                    </p:anim>
                                  </p:childTnLst>
                                </p:cTn>
                              </p:par>
                              <p:par>
                                <p:cTn id="41" presetID="23" presetClass="entr" presetSubtype="272" fill="hold" grpId="0" nodeType="withEffect">
                                  <p:stCondLst>
                                    <p:cond delay="0"/>
                                  </p:stCondLst>
                                  <p:childTnLst>
                                    <p:set>
                                      <p:cBhvr>
                                        <p:cTn id="42" dur="1" fill="hold">
                                          <p:stCondLst>
                                            <p:cond delay="0"/>
                                          </p:stCondLst>
                                        </p:cTn>
                                        <p:tgtEl>
                                          <p:spTgt spid="206851">
                                            <p:txEl>
                                              <p:pRg st="8" end="8"/>
                                            </p:txEl>
                                          </p:spTgt>
                                        </p:tgtEl>
                                        <p:attrNameLst>
                                          <p:attrName>style.visibility</p:attrName>
                                        </p:attrNameLst>
                                      </p:cBhvr>
                                      <p:to>
                                        <p:strVal val="visible"/>
                                      </p:to>
                                    </p:set>
                                    <p:anim calcmode="lin" valueType="num">
                                      <p:cBhvr>
                                        <p:cTn id="43" dur="500" fill="hold"/>
                                        <p:tgtEl>
                                          <p:spTgt spid="206851">
                                            <p:txEl>
                                              <p:pRg st="8" end="8"/>
                                            </p:txEl>
                                          </p:spTgt>
                                        </p:tgtEl>
                                        <p:attrNameLst>
                                          <p:attrName>ppt_w</p:attrName>
                                        </p:attrNameLst>
                                      </p:cBhvr>
                                      <p:tavLst>
                                        <p:tav tm="0">
                                          <p:val>
                                            <p:strVal val="2/3*#ppt_w"/>
                                          </p:val>
                                        </p:tav>
                                        <p:tav tm="100000">
                                          <p:val>
                                            <p:strVal val="#ppt_w"/>
                                          </p:val>
                                        </p:tav>
                                      </p:tavLst>
                                    </p:anim>
                                    <p:anim calcmode="lin" valueType="num">
                                      <p:cBhvr>
                                        <p:cTn id="44" dur="500" fill="hold"/>
                                        <p:tgtEl>
                                          <p:spTgt spid="206851">
                                            <p:txEl>
                                              <p:pRg st="8" end="8"/>
                                            </p:txEl>
                                          </p:spTgt>
                                        </p:tgtEl>
                                        <p:attrNameLst>
                                          <p:attrName>ppt_h</p:attrName>
                                        </p:attrNameLst>
                                      </p:cBhvr>
                                      <p:tavLst>
                                        <p:tav tm="0">
                                          <p:val>
                                            <p:strVal val="2/3*#ppt_h"/>
                                          </p:val>
                                        </p:tav>
                                        <p:tav tm="100000">
                                          <p:val>
                                            <p:strVal val="#ppt_h"/>
                                          </p:val>
                                        </p:tav>
                                      </p:tavLst>
                                    </p:anim>
                                  </p:childTnLst>
                                </p:cTn>
                              </p:par>
                              <p:par>
                                <p:cTn id="45" presetID="23" presetClass="entr" presetSubtype="272" fill="hold" grpId="0" nodeType="withEffect">
                                  <p:stCondLst>
                                    <p:cond delay="0"/>
                                  </p:stCondLst>
                                  <p:childTnLst>
                                    <p:set>
                                      <p:cBhvr>
                                        <p:cTn id="46" dur="1" fill="hold">
                                          <p:stCondLst>
                                            <p:cond delay="0"/>
                                          </p:stCondLst>
                                        </p:cTn>
                                        <p:tgtEl>
                                          <p:spTgt spid="206851">
                                            <p:txEl>
                                              <p:pRg st="9" end="9"/>
                                            </p:txEl>
                                          </p:spTgt>
                                        </p:tgtEl>
                                        <p:attrNameLst>
                                          <p:attrName>style.visibility</p:attrName>
                                        </p:attrNameLst>
                                      </p:cBhvr>
                                      <p:to>
                                        <p:strVal val="visible"/>
                                      </p:to>
                                    </p:set>
                                    <p:anim calcmode="lin" valueType="num">
                                      <p:cBhvr>
                                        <p:cTn id="47" dur="500" fill="hold"/>
                                        <p:tgtEl>
                                          <p:spTgt spid="206851">
                                            <p:txEl>
                                              <p:pRg st="9" end="9"/>
                                            </p:txEl>
                                          </p:spTgt>
                                        </p:tgtEl>
                                        <p:attrNameLst>
                                          <p:attrName>ppt_w</p:attrName>
                                        </p:attrNameLst>
                                      </p:cBhvr>
                                      <p:tavLst>
                                        <p:tav tm="0">
                                          <p:val>
                                            <p:strVal val="2/3*#ppt_w"/>
                                          </p:val>
                                        </p:tav>
                                        <p:tav tm="100000">
                                          <p:val>
                                            <p:strVal val="#ppt_w"/>
                                          </p:val>
                                        </p:tav>
                                      </p:tavLst>
                                    </p:anim>
                                    <p:anim calcmode="lin" valueType="num">
                                      <p:cBhvr>
                                        <p:cTn id="48" dur="500" fill="hold"/>
                                        <p:tgtEl>
                                          <p:spTgt spid="206851">
                                            <p:txEl>
                                              <p:pRg st="9" end="9"/>
                                            </p:txEl>
                                          </p:spTgt>
                                        </p:tgtEl>
                                        <p:attrNameLst>
                                          <p:attrName>ppt_h</p:attrName>
                                        </p:attrNameLst>
                                      </p:cBhvr>
                                      <p:tavLst>
                                        <p:tav tm="0">
                                          <p:val>
                                            <p:strVal val="2/3*#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272" fill="hold" grpId="0" nodeType="clickEffect">
                                  <p:stCondLst>
                                    <p:cond delay="0"/>
                                  </p:stCondLst>
                                  <p:childTnLst>
                                    <p:set>
                                      <p:cBhvr>
                                        <p:cTn id="52" dur="1" fill="hold">
                                          <p:stCondLst>
                                            <p:cond delay="0"/>
                                          </p:stCondLst>
                                        </p:cTn>
                                        <p:tgtEl>
                                          <p:spTgt spid="206851">
                                            <p:txEl>
                                              <p:pRg st="10" end="10"/>
                                            </p:txEl>
                                          </p:spTgt>
                                        </p:tgtEl>
                                        <p:attrNameLst>
                                          <p:attrName>style.visibility</p:attrName>
                                        </p:attrNameLst>
                                      </p:cBhvr>
                                      <p:to>
                                        <p:strVal val="visible"/>
                                      </p:to>
                                    </p:set>
                                    <p:anim calcmode="lin" valueType="num">
                                      <p:cBhvr>
                                        <p:cTn id="53" dur="500" fill="hold"/>
                                        <p:tgtEl>
                                          <p:spTgt spid="206851">
                                            <p:txEl>
                                              <p:pRg st="10" end="10"/>
                                            </p:txEl>
                                          </p:spTgt>
                                        </p:tgtEl>
                                        <p:attrNameLst>
                                          <p:attrName>ppt_w</p:attrName>
                                        </p:attrNameLst>
                                      </p:cBhvr>
                                      <p:tavLst>
                                        <p:tav tm="0">
                                          <p:val>
                                            <p:strVal val="2/3*#ppt_w"/>
                                          </p:val>
                                        </p:tav>
                                        <p:tav tm="100000">
                                          <p:val>
                                            <p:strVal val="#ppt_w"/>
                                          </p:val>
                                        </p:tav>
                                      </p:tavLst>
                                    </p:anim>
                                    <p:anim calcmode="lin" valueType="num">
                                      <p:cBhvr>
                                        <p:cTn id="54" dur="500" fill="hold"/>
                                        <p:tgtEl>
                                          <p:spTgt spid="206851">
                                            <p:txEl>
                                              <p:pRg st="10" end="10"/>
                                            </p:txEl>
                                          </p:spTgt>
                                        </p:tgtEl>
                                        <p:attrNameLst>
                                          <p:attrName>ppt_h</p:attrName>
                                        </p:attrNameLst>
                                      </p:cBhvr>
                                      <p:tavLst>
                                        <p:tav tm="0">
                                          <p:val>
                                            <p:strVal val="2/3*#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272" fill="hold" grpId="0" nodeType="clickEffect">
                                  <p:stCondLst>
                                    <p:cond delay="0"/>
                                  </p:stCondLst>
                                  <p:childTnLst>
                                    <p:set>
                                      <p:cBhvr>
                                        <p:cTn id="58" dur="1" fill="hold">
                                          <p:stCondLst>
                                            <p:cond delay="0"/>
                                          </p:stCondLst>
                                        </p:cTn>
                                        <p:tgtEl>
                                          <p:spTgt spid="206851">
                                            <p:txEl>
                                              <p:pRg st="11" end="11"/>
                                            </p:txEl>
                                          </p:spTgt>
                                        </p:tgtEl>
                                        <p:attrNameLst>
                                          <p:attrName>style.visibility</p:attrName>
                                        </p:attrNameLst>
                                      </p:cBhvr>
                                      <p:to>
                                        <p:strVal val="visible"/>
                                      </p:to>
                                    </p:set>
                                    <p:anim calcmode="lin" valueType="num">
                                      <p:cBhvr>
                                        <p:cTn id="59" dur="500" fill="hold"/>
                                        <p:tgtEl>
                                          <p:spTgt spid="206851">
                                            <p:txEl>
                                              <p:pRg st="11" end="11"/>
                                            </p:txEl>
                                          </p:spTgt>
                                        </p:tgtEl>
                                        <p:attrNameLst>
                                          <p:attrName>ppt_w</p:attrName>
                                        </p:attrNameLst>
                                      </p:cBhvr>
                                      <p:tavLst>
                                        <p:tav tm="0">
                                          <p:val>
                                            <p:strVal val="2/3*#ppt_w"/>
                                          </p:val>
                                        </p:tav>
                                        <p:tav tm="100000">
                                          <p:val>
                                            <p:strVal val="#ppt_w"/>
                                          </p:val>
                                        </p:tav>
                                      </p:tavLst>
                                    </p:anim>
                                    <p:anim calcmode="lin" valueType="num">
                                      <p:cBhvr>
                                        <p:cTn id="60" dur="500" fill="hold"/>
                                        <p:tgtEl>
                                          <p:spTgt spid="206851">
                                            <p:txEl>
                                              <p:pRg st="11" end="11"/>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t>For more information</a:t>
            </a:r>
          </a:p>
        </p:txBody>
      </p:sp>
      <p:sp>
        <p:nvSpPr>
          <p:cNvPr id="648195" name="Rectangle 3"/>
          <p:cNvSpPr>
            <a:spLocks noGrp="1" noChangeArrowheads="1"/>
          </p:cNvSpPr>
          <p:nvPr>
            <p:ph type="body" idx="1"/>
          </p:nvPr>
        </p:nvSpPr>
        <p:spPr/>
        <p:txBody>
          <a:bodyPr/>
          <a:lstStyle/>
          <a:p>
            <a:r>
              <a:rPr lang="en-US" sz="1600" dirty="0" smtClean="0"/>
              <a:t>(add references)</a:t>
            </a: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2331627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a:xfrm>
            <a:off x="466725" y="2347913"/>
            <a:ext cx="7772400" cy="1143000"/>
          </a:xfrm>
        </p:spPr>
        <p:txBody>
          <a:bodyPr/>
          <a:lstStyle/>
          <a:p>
            <a:r>
              <a:rPr lang="en-US"/>
              <a:t>Thank you!</a:t>
            </a:r>
          </a:p>
        </p:txBody>
      </p:sp>
    </p:spTree>
    <p:extLst>
      <p:ext uri="{BB962C8B-B14F-4D97-AF65-F5344CB8AC3E}">
        <p14:creationId xmlns:p14="http://schemas.microsoft.com/office/powerpoint/2010/main" val="383429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Visualization  Success Story</a:t>
            </a:r>
          </a:p>
        </p:txBody>
      </p:sp>
      <p:sp>
        <p:nvSpPr>
          <p:cNvPr id="216067" name="Text Box 3"/>
          <p:cNvSpPr txBox="1">
            <a:spLocks noChangeArrowheads="1"/>
          </p:cNvSpPr>
          <p:nvPr/>
        </p:nvSpPr>
        <p:spPr bwMode="auto">
          <a:xfrm>
            <a:off x="1752600" y="3352800"/>
            <a:ext cx="6477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800">
                <a:latin typeface="Arial" charset="0"/>
              </a:rPr>
              <a:t>Mystery: what is causing a cholera epidemic in London in 1854?</a:t>
            </a:r>
          </a:p>
        </p:txBody>
      </p:sp>
    </p:spTree>
    <p:extLst>
      <p:ext uri="{BB962C8B-B14F-4D97-AF65-F5344CB8AC3E}">
        <p14:creationId xmlns:p14="http://schemas.microsoft.com/office/powerpoint/2010/main" val="530108244"/>
      </p:ext>
    </p:extLst>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0" y="0"/>
            <a:ext cx="8534400" cy="990600"/>
          </a:xfrm>
        </p:spPr>
        <p:txBody>
          <a:bodyPr/>
          <a:lstStyle/>
          <a:p>
            <a:r>
              <a:rPr lang="en-US"/>
              <a:t>Visualization  Success Story</a:t>
            </a:r>
          </a:p>
        </p:txBody>
      </p:sp>
      <p:pic>
        <p:nvPicPr>
          <p:cNvPr id="218115" name="Picture 3" descr="H:\talks\sigir-tutorial\tufte-sn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extLst>
            <a:ext uri="{909E8E84-426E-40dd-AFC4-6F175D3DCCD1}">
              <a14:hiddenFill xmlns:a14="http://schemas.microsoft.com/office/drawing/2010/main">
                <a:solidFill>
                  <a:srgbClr val="FFFFFF"/>
                </a:solidFill>
              </a14:hiddenFill>
            </a:ext>
          </a:extLst>
        </p:spPr>
      </p:pic>
      <p:sp>
        <p:nvSpPr>
          <p:cNvPr id="218116" name="Text Box 4"/>
          <p:cNvSpPr txBox="1">
            <a:spLocks noChangeArrowheads="1"/>
          </p:cNvSpPr>
          <p:nvPr/>
        </p:nvSpPr>
        <p:spPr bwMode="auto">
          <a:xfrm>
            <a:off x="4267200" y="5562600"/>
            <a:ext cx="46640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a:solidFill>
                  <a:schemeClr val="tx2"/>
                </a:solidFill>
                <a:latin typeface="Arial Narrow" charset="0"/>
              </a:rPr>
              <a:t>From Visual Explanations by Edward Tufte, Graphics Press, 1997</a:t>
            </a:r>
          </a:p>
        </p:txBody>
      </p:sp>
      <p:sp>
        <p:nvSpPr>
          <p:cNvPr id="218117" name="Text Box 5"/>
          <p:cNvSpPr txBox="1">
            <a:spLocks noChangeArrowheads="1"/>
          </p:cNvSpPr>
          <p:nvPr/>
        </p:nvSpPr>
        <p:spPr bwMode="auto">
          <a:xfrm>
            <a:off x="228600" y="9906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1800" dirty="0">
                <a:solidFill>
                  <a:schemeClr val="tx2"/>
                </a:solidFill>
              </a:rPr>
              <a:t>Illustration of John </a:t>
            </a:r>
            <a:r>
              <a:rPr lang="en-US" sz="1800" dirty="0" smtClean="0">
                <a:solidFill>
                  <a:schemeClr val="tx2"/>
                </a:solidFill>
              </a:rPr>
              <a:t>Snow</a:t>
            </a:r>
            <a:r>
              <a:rPr lang="ja-JP" altLang="en-US" sz="1800" dirty="0" smtClean="0">
                <a:solidFill>
                  <a:schemeClr val="tx2"/>
                </a:solidFill>
                <a:latin typeface="Arial"/>
              </a:rPr>
              <a:t>’</a:t>
            </a:r>
            <a:r>
              <a:rPr lang="en-US" sz="1800" dirty="0" smtClean="0">
                <a:solidFill>
                  <a:schemeClr val="tx2"/>
                </a:solidFill>
              </a:rPr>
              <a:t>s deduction </a:t>
            </a:r>
            <a:r>
              <a:rPr lang="en-US" sz="1800" dirty="0">
                <a:solidFill>
                  <a:schemeClr val="tx2"/>
                </a:solidFill>
              </a:rPr>
              <a:t>that a cholera epidemic</a:t>
            </a:r>
          </a:p>
          <a:p>
            <a:pPr eaLnBrk="0" hangingPunct="0"/>
            <a:r>
              <a:rPr lang="en-US" sz="1800" dirty="0">
                <a:solidFill>
                  <a:schemeClr val="tx2"/>
                </a:solidFill>
              </a:rPr>
              <a:t>was caused by a bad water pump, circa 1854.</a:t>
            </a:r>
          </a:p>
          <a:p>
            <a:pPr eaLnBrk="0" hangingPunct="0"/>
            <a:endParaRPr lang="en-US" sz="1800" dirty="0">
              <a:solidFill>
                <a:schemeClr val="tx2"/>
              </a:solidFill>
            </a:endParaRPr>
          </a:p>
          <a:p>
            <a:pPr eaLnBrk="0" hangingPunct="0"/>
            <a:r>
              <a:rPr lang="en-US" sz="1800" dirty="0">
                <a:solidFill>
                  <a:schemeClr val="tx2"/>
                </a:solidFill>
              </a:rPr>
              <a:t>Horizontal lines indicate location of deaths.</a:t>
            </a:r>
          </a:p>
        </p:txBody>
      </p:sp>
      <p:sp>
        <p:nvSpPr>
          <p:cNvPr id="218118" name="Oval 6"/>
          <p:cNvSpPr>
            <a:spLocks noChangeArrowheads="1"/>
          </p:cNvSpPr>
          <p:nvPr/>
        </p:nvSpPr>
        <p:spPr bwMode="auto">
          <a:xfrm>
            <a:off x="5715000" y="3505200"/>
            <a:ext cx="304800" cy="22860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pic>
        <p:nvPicPr>
          <p:cNvPr id="218119" name="Picture 7"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extLst>
            <a:ext uri="{909E8E84-426E-40dd-AFC4-6F175D3DCCD1}">
              <a14:hiddenFill xmlns:a14="http://schemas.microsoft.com/office/drawing/2010/main">
                <a:solidFill>
                  <a:srgbClr val="FFFFFF"/>
                </a:solidFill>
              </a14:hiddenFill>
            </a:ext>
          </a:extLst>
        </p:spPr>
      </p:pic>
      <p:sp>
        <p:nvSpPr>
          <p:cNvPr id="218120" name="Oval 8"/>
          <p:cNvSpPr>
            <a:spLocks noChangeArrowheads="1"/>
          </p:cNvSpPr>
          <p:nvPr/>
        </p:nvSpPr>
        <p:spPr bwMode="auto">
          <a:xfrm>
            <a:off x="1752600" y="4953000"/>
            <a:ext cx="304800" cy="22860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343276874"/>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Agenda</a:t>
            </a:r>
          </a:p>
        </p:txBody>
      </p:sp>
      <p:sp>
        <p:nvSpPr>
          <p:cNvPr id="206851" name="Rectangle 3"/>
          <p:cNvSpPr>
            <a:spLocks noGrp="1" noChangeArrowheads="1"/>
          </p:cNvSpPr>
          <p:nvPr>
            <p:ph type="body" idx="1"/>
          </p:nvPr>
        </p:nvSpPr>
        <p:spPr>
          <a:xfrm>
            <a:off x="584200" y="2006600"/>
            <a:ext cx="7772400" cy="4114800"/>
          </a:xfrm>
        </p:spPr>
        <p:txBody>
          <a:bodyPr>
            <a:normAutofit fontScale="70000" lnSpcReduction="20000"/>
          </a:bodyPr>
          <a:lstStyle/>
          <a:p>
            <a:r>
              <a:rPr lang="en-US" dirty="0" smtClean="0">
                <a:solidFill>
                  <a:srgbClr val="FFFF00"/>
                </a:solidFill>
              </a:rPr>
              <a:t>Part I</a:t>
            </a:r>
          </a:p>
          <a:p>
            <a:pPr lvl="1"/>
            <a:r>
              <a:rPr lang="en-US" dirty="0" smtClean="0"/>
              <a:t>Introduction</a:t>
            </a:r>
            <a:endParaRPr lang="en-US" dirty="0"/>
          </a:p>
          <a:p>
            <a:pPr lvl="1"/>
            <a:r>
              <a:rPr lang="en-US" dirty="0" smtClean="0"/>
              <a:t>Motivation</a:t>
            </a:r>
            <a:endParaRPr lang="en-US" dirty="0"/>
          </a:p>
          <a:p>
            <a:pPr lvl="1"/>
            <a:r>
              <a:rPr lang="en-US" dirty="0" smtClean="0">
                <a:solidFill>
                  <a:srgbClr val="FFFF00"/>
                </a:solidFill>
              </a:rPr>
              <a:t>Guidelines and constraints</a:t>
            </a:r>
          </a:p>
          <a:p>
            <a:r>
              <a:rPr lang="en-US" dirty="0" smtClean="0"/>
              <a:t>Part II</a:t>
            </a:r>
            <a:endParaRPr lang="en-US" dirty="0"/>
          </a:p>
          <a:p>
            <a:pPr lvl="1"/>
            <a:r>
              <a:rPr lang="en-US" dirty="0" smtClean="0"/>
              <a:t>Visualization in the field</a:t>
            </a:r>
            <a:endParaRPr lang="en-US" dirty="0"/>
          </a:p>
          <a:p>
            <a:pPr lvl="1"/>
            <a:r>
              <a:rPr lang="en-US" dirty="0" smtClean="0"/>
              <a:t>Applications</a:t>
            </a:r>
          </a:p>
          <a:p>
            <a:r>
              <a:rPr lang="en-US" dirty="0" smtClean="0"/>
              <a:t>Part III</a:t>
            </a:r>
            <a:endParaRPr lang="en-US" dirty="0"/>
          </a:p>
          <a:p>
            <a:pPr lvl="1"/>
            <a:r>
              <a:rPr lang="en-US" dirty="0" smtClean="0"/>
              <a:t>Research</a:t>
            </a:r>
          </a:p>
          <a:p>
            <a:pPr lvl="1"/>
            <a:r>
              <a:rPr lang="en-US" dirty="0" smtClean="0"/>
              <a:t>Open problems</a:t>
            </a:r>
          </a:p>
          <a:p>
            <a:r>
              <a:rPr lang="en-US" dirty="0"/>
              <a:t>D</a:t>
            </a:r>
            <a:r>
              <a:rPr lang="en-US" dirty="0" smtClean="0"/>
              <a:t>iscussion</a:t>
            </a:r>
            <a:endParaRPr lang="en-US" dirty="0"/>
          </a:p>
          <a:p>
            <a:r>
              <a:rPr lang="en-US" dirty="0"/>
              <a:t>Wrap-Up</a:t>
            </a:r>
          </a:p>
          <a:p>
            <a:endParaRPr lang="en-US" dirty="0"/>
          </a:p>
          <a:p>
            <a:endParaRPr lang="en-US" dirty="0"/>
          </a:p>
          <a:p>
            <a:pPr lvl="1"/>
            <a:endParaRPr lang="en-US" dirty="0"/>
          </a:p>
        </p:txBody>
      </p:sp>
    </p:spTree>
    <p:extLst>
      <p:ext uri="{BB962C8B-B14F-4D97-AF65-F5344CB8AC3E}">
        <p14:creationId xmlns:p14="http://schemas.microsoft.com/office/powerpoint/2010/main" val="2735021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 calcmode="lin" valueType="num">
                                      <p:cBhvr>
                                        <p:cTn id="7" dur="500" fill="hold"/>
                                        <p:tgtEl>
                                          <p:spTgt spid="206851">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206851">
                                            <p:txEl>
                                              <p:pRg st="0" end="0"/>
                                            </p:txEl>
                                          </p:spTgt>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206851">
                                            <p:txEl>
                                              <p:pRg st="1" end="1"/>
                                            </p:txEl>
                                          </p:spTgt>
                                        </p:tgtEl>
                                        <p:attrNameLst>
                                          <p:attrName>style.visibility</p:attrName>
                                        </p:attrNameLst>
                                      </p:cBhvr>
                                      <p:to>
                                        <p:strVal val="visible"/>
                                      </p:to>
                                    </p:set>
                                    <p:anim calcmode="lin" valueType="num">
                                      <p:cBhvr>
                                        <p:cTn id="11" dur="500" fill="hold"/>
                                        <p:tgtEl>
                                          <p:spTgt spid="206851">
                                            <p:txEl>
                                              <p:pRg st="1" end="1"/>
                                            </p:txEl>
                                          </p:spTgt>
                                        </p:tgtEl>
                                        <p:attrNameLst>
                                          <p:attrName>ppt_w</p:attrName>
                                        </p:attrNameLst>
                                      </p:cBhvr>
                                      <p:tavLst>
                                        <p:tav tm="0">
                                          <p:val>
                                            <p:strVal val="2/3*#ppt_w"/>
                                          </p:val>
                                        </p:tav>
                                        <p:tav tm="100000">
                                          <p:val>
                                            <p:strVal val="#ppt_w"/>
                                          </p:val>
                                        </p:tav>
                                      </p:tavLst>
                                    </p:anim>
                                    <p:anim calcmode="lin" valueType="num">
                                      <p:cBhvr>
                                        <p:cTn id="12" dur="500" fill="hold"/>
                                        <p:tgtEl>
                                          <p:spTgt spid="206851">
                                            <p:txEl>
                                              <p:pRg st="1" end="1"/>
                                            </p:txEl>
                                          </p:spTgt>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206851">
                                            <p:txEl>
                                              <p:pRg st="2" end="2"/>
                                            </p:txEl>
                                          </p:spTgt>
                                        </p:tgtEl>
                                        <p:attrNameLst>
                                          <p:attrName>style.visibility</p:attrName>
                                        </p:attrNameLst>
                                      </p:cBhvr>
                                      <p:to>
                                        <p:strVal val="visible"/>
                                      </p:to>
                                    </p:set>
                                    <p:anim calcmode="lin" valueType="num">
                                      <p:cBhvr>
                                        <p:cTn id="15" dur="500" fill="hold"/>
                                        <p:tgtEl>
                                          <p:spTgt spid="206851">
                                            <p:txEl>
                                              <p:pRg st="2" end="2"/>
                                            </p:txEl>
                                          </p:spTgt>
                                        </p:tgtEl>
                                        <p:attrNameLst>
                                          <p:attrName>ppt_w</p:attrName>
                                        </p:attrNameLst>
                                      </p:cBhvr>
                                      <p:tavLst>
                                        <p:tav tm="0">
                                          <p:val>
                                            <p:strVal val="2/3*#ppt_w"/>
                                          </p:val>
                                        </p:tav>
                                        <p:tav tm="100000">
                                          <p:val>
                                            <p:strVal val="#ppt_w"/>
                                          </p:val>
                                        </p:tav>
                                      </p:tavLst>
                                    </p:anim>
                                    <p:anim calcmode="lin" valueType="num">
                                      <p:cBhvr>
                                        <p:cTn id="16" dur="500" fill="hold"/>
                                        <p:tgtEl>
                                          <p:spTgt spid="206851">
                                            <p:txEl>
                                              <p:pRg st="2" end="2"/>
                                            </p:txEl>
                                          </p:spTgt>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0"/>
                                  </p:stCondLst>
                                  <p:childTnLst>
                                    <p:set>
                                      <p:cBhvr>
                                        <p:cTn id="18" dur="1" fill="hold">
                                          <p:stCondLst>
                                            <p:cond delay="0"/>
                                          </p:stCondLst>
                                        </p:cTn>
                                        <p:tgtEl>
                                          <p:spTgt spid="206851">
                                            <p:txEl>
                                              <p:pRg st="3" end="3"/>
                                            </p:txEl>
                                          </p:spTgt>
                                        </p:tgtEl>
                                        <p:attrNameLst>
                                          <p:attrName>style.visibility</p:attrName>
                                        </p:attrNameLst>
                                      </p:cBhvr>
                                      <p:to>
                                        <p:strVal val="visible"/>
                                      </p:to>
                                    </p:set>
                                    <p:anim calcmode="lin" valueType="num">
                                      <p:cBhvr>
                                        <p:cTn id="19" dur="500" fill="hold"/>
                                        <p:tgtEl>
                                          <p:spTgt spid="206851">
                                            <p:txEl>
                                              <p:pRg st="3" end="3"/>
                                            </p:txEl>
                                          </p:spTgt>
                                        </p:tgtEl>
                                        <p:attrNameLst>
                                          <p:attrName>ppt_w</p:attrName>
                                        </p:attrNameLst>
                                      </p:cBhvr>
                                      <p:tavLst>
                                        <p:tav tm="0">
                                          <p:val>
                                            <p:strVal val="2/3*#ppt_w"/>
                                          </p:val>
                                        </p:tav>
                                        <p:tav tm="100000">
                                          <p:val>
                                            <p:strVal val="#ppt_w"/>
                                          </p:val>
                                        </p:tav>
                                      </p:tavLst>
                                    </p:anim>
                                    <p:anim calcmode="lin" valueType="num">
                                      <p:cBhvr>
                                        <p:cTn id="20" dur="500" fill="hold"/>
                                        <p:tgtEl>
                                          <p:spTgt spid="206851">
                                            <p:txEl>
                                              <p:pRg st="3" end="3"/>
                                            </p:txEl>
                                          </p:spTgt>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grpId="0" nodeType="clickEffect">
                                  <p:stCondLst>
                                    <p:cond delay="0"/>
                                  </p:stCondLst>
                                  <p:childTnLst>
                                    <p:set>
                                      <p:cBhvr>
                                        <p:cTn id="24" dur="1" fill="hold">
                                          <p:stCondLst>
                                            <p:cond delay="0"/>
                                          </p:stCondLst>
                                        </p:cTn>
                                        <p:tgtEl>
                                          <p:spTgt spid="206851">
                                            <p:txEl>
                                              <p:pRg st="4" end="4"/>
                                            </p:txEl>
                                          </p:spTgt>
                                        </p:tgtEl>
                                        <p:attrNameLst>
                                          <p:attrName>style.visibility</p:attrName>
                                        </p:attrNameLst>
                                      </p:cBhvr>
                                      <p:to>
                                        <p:strVal val="visible"/>
                                      </p:to>
                                    </p:set>
                                    <p:anim calcmode="lin" valueType="num">
                                      <p:cBhvr>
                                        <p:cTn id="25" dur="500" fill="hold"/>
                                        <p:tgtEl>
                                          <p:spTgt spid="206851">
                                            <p:txEl>
                                              <p:pRg st="4" end="4"/>
                                            </p:txEl>
                                          </p:spTgt>
                                        </p:tgtEl>
                                        <p:attrNameLst>
                                          <p:attrName>ppt_w</p:attrName>
                                        </p:attrNameLst>
                                      </p:cBhvr>
                                      <p:tavLst>
                                        <p:tav tm="0">
                                          <p:val>
                                            <p:strVal val="2/3*#ppt_w"/>
                                          </p:val>
                                        </p:tav>
                                        <p:tav tm="100000">
                                          <p:val>
                                            <p:strVal val="#ppt_w"/>
                                          </p:val>
                                        </p:tav>
                                      </p:tavLst>
                                    </p:anim>
                                    <p:anim calcmode="lin" valueType="num">
                                      <p:cBhvr>
                                        <p:cTn id="26" dur="500" fill="hold"/>
                                        <p:tgtEl>
                                          <p:spTgt spid="206851">
                                            <p:txEl>
                                              <p:pRg st="4" end="4"/>
                                            </p:txEl>
                                          </p:spTgt>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0"/>
                                  </p:stCondLst>
                                  <p:childTnLst>
                                    <p:set>
                                      <p:cBhvr>
                                        <p:cTn id="28" dur="1" fill="hold">
                                          <p:stCondLst>
                                            <p:cond delay="0"/>
                                          </p:stCondLst>
                                        </p:cTn>
                                        <p:tgtEl>
                                          <p:spTgt spid="206851">
                                            <p:txEl>
                                              <p:pRg st="5" end="5"/>
                                            </p:txEl>
                                          </p:spTgt>
                                        </p:tgtEl>
                                        <p:attrNameLst>
                                          <p:attrName>style.visibility</p:attrName>
                                        </p:attrNameLst>
                                      </p:cBhvr>
                                      <p:to>
                                        <p:strVal val="visible"/>
                                      </p:to>
                                    </p:set>
                                    <p:anim calcmode="lin" valueType="num">
                                      <p:cBhvr>
                                        <p:cTn id="29" dur="500" fill="hold"/>
                                        <p:tgtEl>
                                          <p:spTgt spid="206851">
                                            <p:txEl>
                                              <p:pRg st="5" end="5"/>
                                            </p:txEl>
                                          </p:spTgt>
                                        </p:tgtEl>
                                        <p:attrNameLst>
                                          <p:attrName>ppt_w</p:attrName>
                                        </p:attrNameLst>
                                      </p:cBhvr>
                                      <p:tavLst>
                                        <p:tav tm="0">
                                          <p:val>
                                            <p:strVal val="2/3*#ppt_w"/>
                                          </p:val>
                                        </p:tav>
                                        <p:tav tm="100000">
                                          <p:val>
                                            <p:strVal val="#ppt_w"/>
                                          </p:val>
                                        </p:tav>
                                      </p:tavLst>
                                    </p:anim>
                                    <p:anim calcmode="lin" valueType="num">
                                      <p:cBhvr>
                                        <p:cTn id="30" dur="500" fill="hold"/>
                                        <p:tgtEl>
                                          <p:spTgt spid="206851">
                                            <p:txEl>
                                              <p:pRg st="5" end="5"/>
                                            </p:txEl>
                                          </p:spTgt>
                                        </p:tgtEl>
                                        <p:attrNameLst>
                                          <p:attrName>ppt_h</p:attrName>
                                        </p:attrNameLst>
                                      </p:cBhvr>
                                      <p:tavLst>
                                        <p:tav tm="0">
                                          <p:val>
                                            <p:strVal val="2/3*#ppt_h"/>
                                          </p:val>
                                        </p:tav>
                                        <p:tav tm="100000">
                                          <p:val>
                                            <p:strVal val="#ppt_h"/>
                                          </p:val>
                                        </p:tav>
                                      </p:tavLst>
                                    </p:anim>
                                  </p:childTnLst>
                                </p:cTn>
                              </p:par>
                              <p:par>
                                <p:cTn id="31" presetID="23" presetClass="entr" presetSubtype="272" fill="hold" grpId="0" nodeType="withEffect">
                                  <p:stCondLst>
                                    <p:cond delay="0"/>
                                  </p:stCondLst>
                                  <p:childTnLst>
                                    <p:set>
                                      <p:cBhvr>
                                        <p:cTn id="32" dur="1" fill="hold">
                                          <p:stCondLst>
                                            <p:cond delay="0"/>
                                          </p:stCondLst>
                                        </p:cTn>
                                        <p:tgtEl>
                                          <p:spTgt spid="206851">
                                            <p:txEl>
                                              <p:pRg st="6" end="6"/>
                                            </p:txEl>
                                          </p:spTgt>
                                        </p:tgtEl>
                                        <p:attrNameLst>
                                          <p:attrName>style.visibility</p:attrName>
                                        </p:attrNameLst>
                                      </p:cBhvr>
                                      <p:to>
                                        <p:strVal val="visible"/>
                                      </p:to>
                                    </p:set>
                                    <p:anim calcmode="lin" valueType="num">
                                      <p:cBhvr>
                                        <p:cTn id="33" dur="500" fill="hold"/>
                                        <p:tgtEl>
                                          <p:spTgt spid="206851">
                                            <p:txEl>
                                              <p:pRg st="6" end="6"/>
                                            </p:txEl>
                                          </p:spTgt>
                                        </p:tgtEl>
                                        <p:attrNameLst>
                                          <p:attrName>ppt_w</p:attrName>
                                        </p:attrNameLst>
                                      </p:cBhvr>
                                      <p:tavLst>
                                        <p:tav tm="0">
                                          <p:val>
                                            <p:strVal val="2/3*#ppt_w"/>
                                          </p:val>
                                        </p:tav>
                                        <p:tav tm="100000">
                                          <p:val>
                                            <p:strVal val="#ppt_w"/>
                                          </p:val>
                                        </p:tav>
                                      </p:tavLst>
                                    </p:anim>
                                    <p:anim calcmode="lin" valueType="num">
                                      <p:cBhvr>
                                        <p:cTn id="34" dur="500" fill="hold"/>
                                        <p:tgtEl>
                                          <p:spTgt spid="206851">
                                            <p:txEl>
                                              <p:pRg st="6" end="6"/>
                                            </p:txEl>
                                          </p:spTgt>
                                        </p:tgtEl>
                                        <p:attrNameLst>
                                          <p:attrName>ppt_h</p:attrName>
                                        </p:attrNameLst>
                                      </p:cBhvr>
                                      <p:tavLst>
                                        <p:tav tm="0">
                                          <p:val>
                                            <p:strVal val="2/3*#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272" fill="hold" grpId="0" nodeType="clickEffect">
                                  <p:stCondLst>
                                    <p:cond delay="0"/>
                                  </p:stCondLst>
                                  <p:childTnLst>
                                    <p:set>
                                      <p:cBhvr>
                                        <p:cTn id="38" dur="1" fill="hold">
                                          <p:stCondLst>
                                            <p:cond delay="0"/>
                                          </p:stCondLst>
                                        </p:cTn>
                                        <p:tgtEl>
                                          <p:spTgt spid="206851">
                                            <p:txEl>
                                              <p:pRg st="7" end="7"/>
                                            </p:txEl>
                                          </p:spTgt>
                                        </p:tgtEl>
                                        <p:attrNameLst>
                                          <p:attrName>style.visibility</p:attrName>
                                        </p:attrNameLst>
                                      </p:cBhvr>
                                      <p:to>
                                        <p:strVal val="visible"/>
                                      </p:to>
                                    </p:set>
                                    <p:anim calcmode="lin" valueType="num">
                                      <p:cBhvr>
                                        <p:cTn id="39" dur="500" fill="hold"/>
                                        <p:tgtEl>
                                          <p:spTgt spid="206851">
                                            <p:txEl>
                                              <p:pRg st="7" end="7"/>
                                            </p:txEl>
                                          </p:spTgt>
                                        </p:tgtEl>
                                        <p:attrNameLst>
                                          <p:attrName>ppt_w</p:attrName>
                                        </p:attrNameLst>
                                      </p:cBhvr>
                                      <p:tavLst>
                                        <p:tav tm="0">
                                          <p:val>
                                            <p:strVal val="2/3*#ppt_w"/>
                                          </p:val>
                                        </p:tav>
                                        <p:tav tm="100000">
                                          <p:val>
                                            <p:strVal val="#ppt_w"/>
                                          </p:val>
                                        </p:tav>
                                      </p:tavLst>
                                    </p:anim>
                                    <p:anim calcmode="lin" valueType="num">
                                      <p:cBhvr>
                                        <p:cTn id="40" dur="500" fill="hold"/>
                                        <p:tgtEl>
                                          <p:spTgt spid="206851">
                                            <p:txEl>
                                              <p:pRg st="7" end="7"/>
                                            </p:txEl>
                                          </p:spTgt>
                                        </p:tgtEl>
                                        <p:attrNameLst>
                                          <p:attrName>ppt_h</p:attrName>
                                        </p:attrNameLst>
                                      </p:cBhvr>
                                      <p:tavLst>
                                        <p:tav tm="0">
                                          <p:val>
                                            <p:strVal val="2/3*#ppt_h"/>
                                          </p:val>
                                        </p:tav>
                                        <p:tav tm="100000">
                                          <p:val>
                                            <p:strVal val="#ppt_h"/>
                                          </p:val>
                                        </p:tav>
                                      </p:tavLst>
                                    </p:anim>
                                  </p:childTnLst>
                                </p:cTn>
                              </p:par>
                              <p:par>
                                <p:cTn id="41" presetID="23" presetClass="entr" presetSubtype="272" fill="hold" grpId="0" nodeType="withEffect">
                                  <p:stCondLst>
                                    <p:cond delay="0"/>
                                  </p:stCondLst>
                                  <p:childTnLst>
                                    <p:set>
                                      <p:cBhvr>
                                        <p:cTn id="42" dur="1" fill="hold">
                                          <p:stCondLst>
                                            <p:cond delay="0"/>
                                          </p:stCondLst>
                                        </p:cTn>
                                        <p:tgtEl>
                                          <p:spTgt spid="206851">
                                            <p:txEl>
                                              <p:pRg st="8" end="8"/>
                                            </p:txEl>
                                          </p:spTgt>
                                        </p:tgtEl>
                                        <p:attrNameLst>
                                          <p:attrName>style.visibility</p:attrName>
                                        </p:attrNameLst>
                                      </p:cBhvr>
                                      <p:to>
                                        <p:strVal val="visible"/>
                                      </p:to>
                                    </p:set>
                                    <p:anim calcmode="lin" valueType="num">
                                      <p:cBhvr>
                                        <p:cTn id="43" dur="500" fill="hold"/>
                                        <p:tgtEl>
                                          <p:spTgt spid="206851">
                                            <p:txEl>
                                              <p:pRg st="8" end="8"/>
                                            </p:txEl>
                                          </p:spTgt>
                                        </p:tgtEl>
                                        <p:attrNameLst>
                                          <p:attrName>ppt_w</p:attrName>
                                        </p:attrNameLst>
                                      </p:cBhvr>
                                      <p:tavLst>
                                        <p:tav tm="0">
                                          <p:val>
                                            <p:strVal val="2/3*#ppt_w"/>
                                          </p:val>
                                        </p:tav>
                                        <p:tav tm="100000">
                                          <p:val>
                                            <p:strVal val="#ppt_w"/>
                                          </p:val>
                                        </p:tav>
                                      </p:tavLst>
                                    </p:anim>
                                    <p:anim calcmode="lin" valueType="num">
                                      <p:cBhvr>
                                        <p:cTn id="44" dur="500" fill="hold"/>
                                        <p:tgtEl>
                                          <p:spTgt spid="206851">
                                            <p:txEl>
                                              <p:pRg st="8" end="8"/>
                                            </p:txEl>
                                          </p:spTgt>
                                        </p:tgtEl>
                                        <p:attrNameLst>
                                          <p:attrName>ppt_h</p:attrName>
                                        </p:attrNameLst>
                                      </p:cBhvr>
                                      <p:tavLst>
                                        <p:tav tm="0">
                                          <p:val>
                                            <p:strVal val="2/3*#ppt_h"/>
                                          </p:val>
                                        </p:tav>
                                        <p:tav tm="100000">
                                          <p:val>
                                            <p:strVal val="#ppt_h"/>
                                          </p:val>
                                        </p:tav>
                                      </p:tavLst>
                                    </p:anim>
                                  </p:childTnLst>
                                </p:cTn>
                              </p:par>
                              <p:par>
                                <p:cTn id="45" presetID="23" presetClass="entr" presetSubtype="272" fill="hold" grpId="0" nodeType="withEffect">
                                  <p:stCondLst>
                                    <p:cond delay="0"/>
                                  </p:stCondLst>
                                  <p:childTnLst>
                                    <p:set>
                                      <p:cBhvr>
                                        <p:cTn id="46" dur="1" fill="hold">
                                          <p:stCondLst>
                                            <p:cond delay="0"/>
                                          </p:stCondLst>
                                        </p:cTn>
                                        <p:tgtEl>
                                          <p:spTgt spid="206851">
                                            <p:txEl>
                                              <p:pRg st="9" end="9"/>
                                            </p:txEl>
                                          </p:spTgt>
                                        </p:tgtEl>
                                        <p:attrNameLst>
                                          <p:attrName>style.visibility</p:attrName>
                                        </p:attrNameLst>
                                      </p:cBhvr>
                                      <p:to>
                                        <p:strVal val="visible"/>
                                      </p:to>
                                    </p:set>
                                    <p:anim calcmode="lin" valueType="num">
                                      <p:cBhvr>
                                        <p:cTn id="47" dur="500" fill="hold"/>
                                        <p:tgtEl>
                                          <p:spTgt spid="206851">
                                            <p:txEl>
                                              <p:pRg st="9" end="9"/>
                                            </p:txEl>
                                          </p:spTgt>
                                        </p:tgtEl>
                                        <p:attrNameLst>
                                          <p:attrName>ppt_w</p:attrName>
                                        </p:attrNameLst>
                                      </p:cBhvr>
                                      <p:tavLst>
                                        <p:tav tm="0">
                                          <p:val>
                                            <p:strVal val="2/3*#ppt_w"/>
                                          </p:val>
                                        </p:tav>
                                        <p:tav tm="100000">
                                          <p:val>
                                            <p:strVal val="#ppt_w"/>
                                          </p:val>
                                        </p:tav>
                                      </p:tavLst>
                                    </p:anim>
                                    <p:anim calcmode="lin" valueType="num">
                                      <p:cBhvr>
                                        <p:cTn id="48" dur="500" fill="hold"/>
                                        <p:tgtEl>
                                          <p:spTgt spid="206851">
                                            <p:txEl>
                                              <p:pRg st="9" end="9"/>
                                            </p:txEl>
                                          </p:spTgt>
                                        </p:tgtEl>
                                        <p:attrNameLst>
                                          <p:attrName>ppt_h</p:attrName>
                                        </p:attrNameLst>
                                      </p:cBhvr>
                                      <p:tavLst>
                                        <p:tav tm="0">
                                          <p:val>
                                            <p:strVal val="2/3*#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272" fill="hold" grpId="0" nodeType="clickEffect">
                                  <p:stCondLst>
                                    <p:cond delay="0"/>
                                  </p:stCondLst>
                                  <p:childTnLst>
                                    <p:set>
                                      <p:cBhvr>
                                        <p:cTn id="52" dur="1" fill="hold">
                                          <p:stCondLst>
                                            <p:cond delay="0"/>
                                          </p:stCondLst>
                                        </p:cTn>
                                        <p:tgtEl>
                                          <p:spTgt spid="206851">
                                            <p:txEl>
                                              <p:pRg st="10" end="10"/>
                                            </p:txEl>
                                          </p:spTgt>
                                        </p:tgtEl>
                                        <p:attrNameLst>
                                          <p:attrName>style.visibility</p:attrName>
                                        </p:attrNameLst>
                                      </p:cBhvr>
                                      <p:to>
                                        <p:strVal val="visible"/>
                                      </p:to>
                                    </p:set>
                                    <p:anim calcmode="lin" valueType="num">
                                      <p:cBhvr>
                                        <p:cTn id="53" dur="500" fill="hold"/>
                                        <p:tgtEl>
                                          <p:spTgt spid="206851">
                                            <p:txEl>
                                              <p:pRg st="10" end="10"/>
                                            </p:txEl>
                                          </p:spTgt>
                                        </p:tgtEl>
                                        <p:attrNameLst>
                                          <p:attrName>ppt_w</p:attrName>
                                        </p:attrNameLst>
                                      </p:cBhvr>
                                      <p:tavLst>
                                        <p:tav tm="0">
                                          <p:val>
                                            <p:strVal val="2/3*#ppt_w"/>
                                          </p:val>
                                        </p:tav>
                                        <p:tav tm="100000">
                                          <p:val>
                                            <p:strVal val="#ppt_w"/>
                                          </p:val>
                                        </p:tav>
                                      </p:tavLst>
                                    </p:anim>
                                    <p:anim calcmode="lin" valueType="num">
                                      <p:cBhvr>
                                        <p:cTn id="54" dur="500" fill="hold"/>
                                        <p:tgtEl>
                                          <p:spTgt spid="206851">
                                            <p:txEl>
                                              <p:pRg st="10" end="10"/>
                                            </p:txEl>
                                          </p:spTgt>
                                        </p:tgtEl>
                                        <p:attrNameLst>
                                          <p:attrName>ppt_h</p:attrName>
                                        </p:attrNameLst>
                                      </p:cBhvr>
                                      <p:tavLst>
                                        <p:tav tm="0">
                                          <p:val>
                                            <p:strVal val="2/3*#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272" fill="hold" grpId="0" nodeType="clickEffect">
                                  <p:stCondLst>
                                    <p:cond delay="0"/>
                                  </p:stCondLst>
                                  <p:childTnLst>
                                    <p:set>
                                      <p:cBhvr>
                                        <p:cTn id="58" dur="1" fill="hold">
                                          <p:stCondLst>
                                            <p:cond delay="0"/>
                                          </p:stCondLst>
                                        </p:cTn>
                                        <p:tgtEl>
                                          <p:spTgt spid="206851">
                                            <p:txEl>
                                              <p:pRg st="11" end="11"/>
                                            </p:txEl>
                                          </p:spTgt>
                                        </p:tgtEl>
                                        <p:attrNameLst>
                                          <p:attrName>style.visibility</p:attrName>
                                        </p:attrNameLst>
                                      </p:cBhvr>
                                      <p:to>
                                        <p:strVal val="visible"/>
                                      </p:to>
                                    </p:set>
                                    <p:anim calcmode="lin" valueType="num">
                                      <p:cBhvr>
                                        <p:cTn id="59" dur="500" fill="hold"/>
                                        <p:tgtEl>
                                          <p:spTgt spid="206851">
                                            <p:txEl>
                                              <p:pRg st="11" end="11"/>
                                            </p:txEl>
                                          </p:spTgt>
                                        </p:tgtEl>
                                        <p:attrNameLst>
                                          <p:attrName>ppt_w</p:attrName>
                                        </p:attrNameLst>
                                      </p:cBhvr>
                                      <p:tavLst>
                                        <p:tav tm="0">
                                          <p:val>
                                            <p:strVal val="2/3*#ppt_w"/>
                                          </p:val>
                                        </p:tav>
                                        <p:tav tm="100000">
                                          <p:val>
                                            <p:strVal val="#ppt_w"/>
                                          </p:val>
                                        </p:tav>
                                      </p:tavLst>
                                    </p:anim>
                                    <p:anim calcmode="lin" valueType="num">
                                      <p:cBhvr>
                                        <p:cTn id="60" dur="500" fill="hold"/>
                                        <p:tgtEl>
                                          <p:spTgt spid="206851">
                                            <p:txEl>
                                              <p:pRg st="11" end="11"/>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t>Goals of Information Visualization</a:t>
            </a:r>
          </a:p>
        </p:txBody>
      </p:sp>
      <p:sp>
        <p:nvSpPr>
          <p:cNvPr id="226307" name="Rectangle 3"/>
          <p:cNvSpPr>
            <a:spLocks noGrp="1" noChangeArrowheads="1"/>
          </p:cNvSpPr>
          <p:nvPr>
            <p:ph idx="1"/>
          </p:nvPr>
        </p:nvSpPr>
        <p:spPr/>
        <p:txBody>
          <a:bodyPr>
            <a:noAutofit/>
          </a:bodyPr>
          <a:lstStyle/>
          <a:p>
            <a:r>
              <a:rPr lang="en-US" dirty="0" smtClean="0"/>
              <a:t>Make data </a:t>
            </a:r>
            <a:r>
              <a:rPr lang="en-US" dirty="0"/>
              <a:t>coherent</a:t>
            </a:r>
          </a:p>
          <a:p>
            <a:r>
              <a:rPr lang="en-US" dirty="0" smtClean="0"/>
              <a:t>Present </a:t>
            </a:r>
            <a:r>
              <a:rPr lang="en-US" dirty="0"/>
              <a:t>information from various viewpoints </a:t>
            </a:r>
          </a:p>
          <a:p>
            <a:r>
              <a:rPr lang="en-US" dirty="0"/>
              <a:t>Present information at several levels of detail</a:t>
            </a:r>
          </a:p>
          <a:p>
            <a:r>
              <a:rPr lang="en-US" dirty="0" smtClean="0"/>
              <a:t>Support </a:t>
            </a:r>
            <a:r>
              <a:rPr lang="en-US" dirty="0"/>
              <a:t>visual comparisons </a:t>
            </a:r>
          </a:p>
          <a:p>
            <a:r>
              <a:rPr lang="en-US" dirty="0"/>
              <a:t>Tell stories about the data </a:t>
            </a:r>
          </a:p>
          <a:p>
            <a:pPr lvl="1"/>
            <a:endParaRPr lang="en-US" dirty="0"/>
          </a:p>
          <a:p>
            <a:pPr>
              <a:buFontTx/>
              <a:buNone/>
            </a:pPr>
            <a:endParaRPr lang="en-US" sz="2800" dirty="0"/>
          </a:p>
          <a:p>
            <a:pPr>
              <a:buFontTx/>
              <a:buNone/>
            </a:pPr>
            <a:endParaRPr lang="en-US" sz="2800" dirty="0"/>
          </a:p>
          <a:p>
            <a:pPr>
              <a:buFontTx/>
              <a:buNone/>
            </a:pPr>
            <a:endParaRPr lang="en-US" sz="2800" dirty="0"/>
          </a:p>
        </p:txBody>
      </p:sp>
    </p:spTree>
    <p:extLst>
      <p:ext uri="{BB962C8B-B14F-4D97-AF65-F5344CB8AC3E}">
        <p14:creationId xmlns:p14="http://schemas.microsoft.com/office/powerpoint/2010/main" val="67567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a:t>Why Visualization?</a:t>
            </a:r>
          </a:p>
        </p:txBody>
      </p:sp>
      <p:sp>
        <p:nvSpPr>
          <p:cNvPr id="228355" name="Rectangle 3"/>
          <p:cNvSpPr>
            <a:spLocks noGrp="1" noChangeArrowheads="1"/>
          </p:cNvSpPr>
          <p:nvPr>
            <p:ph idx="1"/>
          </p:nvPr>
        </p:nvSpPr>
        <p:spPr/>
        <p:txBody>
          <a:bodyPr>
            <a:noAutofit/>
          </a:bodyPr>
          <a:lstStyle/>
          <a:p>
            <a:pPr>
              <a:lnSpc>
                <a:spcPct val="90000"/>
              </a:lnSpc>
              <a:buFontTx/>
              <a:buNone/>
            </a:pPr>
            <a:r>
              <a:rPr lang="en-US" sz="2800" dirty="0"/>
              <a:t>P</a:t>
            </a:r>
            <a:r>
              <a:rPr lang="en-US" sz="2800" dirty="0" smtClean="0"/>
              <a:t>eople </a:t>
            </a:r>
            <a:r>
              <a:rPr lang="en-US" sz="2800" dirty="0"/>
              <a:t>are good at</a:t>
            </a:r>
          </a:p>
          <a:p>
            <a:pPr>
              <a:lnSpc>
                <a:spcPct val="90000"/>
              </a:lnSpc>
              <a:buFontTx/>
              <a:buNone/>
            </a:pPr>
            <a:r>
              <a:rPr lang="en-US" sz="2800" dirty="0"/>
              <a:t>         </a:t>
            </a:r>
            <a:r>
              <a:rPr lang="en-US" sz="2400" dirty="0" smtClean="0"/>
              <a:t>scanning </a:t>
            </a:r>
            <a:endParaRPr lang="en-US" sz="2400" dirty="0"/>
          </a:p>
          <a:p>
            <a:pPr>
              <a:lnSpc>
                <a:spcPct val="90000"/>
              </a:lnSpc>
              <a:buFontTx/>
              <a:buNone/>
            </a:pPr>
            <a:r>
              <a:rPr lang="en-US" sz="2400" dirty="0"/>
              <a:t>          recognizing </a:t>
            </a:r>
          </a:p>
          <a:p>
            <a:pPr>
              <a:lnSpc>
                <a:spcPct val="90000"/>
              </a:lnSpc>
              <a:buFontTx/>
              <a:buNone/>
            </a:pPr>
            <a:r>
              <a:rPr lang="en-US" sz="2400" dirty="0"/>
              <a:t>          remembering </a:t>
            </a:r>
            <a:r>
              <a:rPr lang="en-US" sz="2400" dirty="0" smtClean="0"/>
              <a:t>imagery </a:t>
            </a:r>
            <a:endParaRPr lang="en-US" sz="2400" dirty="0"/>
          </a:p>
          <a:p>
            <a:pPr>
              <a:lnSpc>
                <a:spcPct val="90000"/>
              </a:lnSpc>
              <a:buFontTx/>
              <a:buNone/>
            </a:pPr>
            <a:r>
              <a:rPr lang="en-US" sz="2400" dirty="0"/>
              <a:t> Graphical elements facilitate comparisons via </a:t>
            </a:r>
          </a:p>
          <a:p>
            <a:pPr>
              <a:lnSpc>
                <a:spcPct val="90000"/>
              </a:lnSpc>
              <a:buFontTx/>
              <a:buNone/>
            </a:pPr>
            <a:r>
              <a:rPr lang="en-US" sz="2400" dirty="0"/>
              <a:t>          length </a:t>
            </a:r>
          </a:p>
          <a:p>
            <a:pPr>
              <a:lnSpc>
                <a:spcPct val="90000"/>
              </a:lnSpc>
              <a:buFontTx/>
              <a:buNone/>
            </a:pPr>
            <a:r>
              <a:rPr lang="en-US" sz="2400" dirty="0"/>
              <a:t>          shape </a:t>
            </a:r>
          </a:p>
          <a:p>
            <a:pPr>
              <a:lnSpc>
                <a:spcPct val="90000"/>
              </a:lnSpc>
              <a:buFontTx/>
              <a:buNone/>
            </a:pPr>
            <a:r>
              <a:rPr lang="en-US" sz="2400" dirty="0"/>
              <a:t>          orientation </a:t>
            </a:r>
          </a:p>
          <a:p>
            <a:pPr>
              <a:lnSpc>
                <a:spcPct val="90000"/>
              </a:lnSpc>
              <a:buFontTx/>
              <a:buNone/>
            </a:pPr>
            <a:r>
              <a:rPr lang="en-US" sz="2400" dirty="0"/>
              <a:t>          texture </a:t>
            </a:r>
          </a:p>
          <a:p>
            <a:pPr>
              <a:lnSpc>
                <a:spcPct val="90000"/>
              </a:lnSpc>
              <a:buFontTx/>
              <a:buNone/>
            </a:pPr>
            <a:r>
              <a:rPr lang="en-US" sz="2400" dirty="0"/>
              <a:t> Animation shows changes across time </a:t>
            </a:r>
          </a:p>
          <a:p>
            <a:pPr>
              <a:lnSpc>
                <a:spcPct val="90000"/>
              </a:lnSpc>
              <a:buFontTx/>
              <a:buNone/>
            </a:pPr>
            <a:r>
              <a:rPr lang="en-US" sz="2400" dirty="0"/>
              <a:t> Color helps make distinctions</a:t>
            </a:r>
          </a:p>
          <a:p>
            <a:pPr>
              <a:lnSpc>
                <a:spcPct val="90000"/>
              </a:lnSpc>
              <a:buFontTx/>
              <a:buNone/>
            </a:pPr>
            <a:r>
              <a:rPr lang="en-US" sz="2400" dirty="0"/>
              <a:t> Aesthetics make the </a:t>
            </a:r>
            <a:r>
              <a:rPr lang="en-US" sz="2400" dirty="0" smtClean="0"/>
              <a:t>visual analysis process </a:t>
            </a:r>
            <a:r>
              <a:rPr lang="en-US" sz="2400" dirty="0"/>
              <a:t>appealing</a:t>
            </a:r>
          </a:p>
          <a:p>
            <a:pPr>
              <a:lnSpc>
                <a:spcPct val="90000"/>
              </a:lnSpc>
              <a:buFontTx/>
              <a:buNone/>
            </a:pPr>
            <a:r>
              <a:rPr lang="en-US" sz="2400" dirty="0"/>
              <a:t> </a:t>
            </a:r>
          </a:p>
        </p:txBody>
      </p:sp>
    </p:spTree>
    <p:extLst>
      <p:ext uri="{BB962C8B-B14F-4D97-AF65-F5344CB8AC3E}">
        <p14:creationId xmlns:p14="http://schemas.microsoft.com/office/powerpoint/2010/main" val="15195946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8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0" end="0"/>
                                            </p:txEl>
                                          </p:spTgt>
                                        </p:tgtEl>
                                        <p:attrNameLst>
                                          <p:attrName>ppt_c</p:attrName>
                                        </p:attrNameLst>
                                      </p:cBhvr>
                                      <p:to>
                                        <a:srgbClr val="FFCCFF"/>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8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1" end="1"/>
                                            </p:txEl>
                                          </p:spTgt>
                                        </p:tgtEl>
                                        <p:attrNameLst>
                                          <p:attrName>ppt_c</p:attrName>
                                        </p:attrNameLst>
                                      </p:cBhvr>
                                      <p:to>
                                        <a:srgbClr val="FFCCFF"/>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8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2" end="2"/>
                                            </p:txEl>
                                          </p:spTgt>
                                        </p:tgtEl>
                                        <p:attrNameLst>
                                          <p:attrName>ppt_c</p:attrName>
                                        </p:attrNameLst>
                                      </p:cBhvr>
                                      <p:to>
                                        <a:srgbClr val="FFCCFF"/>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8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3" end="3"/>
                                            </p:txEl>
                                          </p:spTgt>
                                        </p:tgtEl>
                                        <p:attrNameLst>
                                          <p:attrName>ppt_c</p:attrName>
                                        </p:attrNameLst>
                                      </p:cBhvr>
                                      <p:to>
                                        <a:srgbClr val="FFCCFF"/>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835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4" end="4"/>
                                            </p:txEl>
                                          </p:spTgt>
                                        </p:tgtEl>
                                        <p:attrNameLst>
                                          <p:attrName>ppt_c</p:attrName>
                                        </p:attrNameLst>
                                      </p:cBhvr>
                                      <p:to>
                                        <a:srgbClr val="FFCCFF"/>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835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5" end="5"/>
                                            </p:txEl>
                                          </p:spTgt>
                                        </p:tgtEl>
                                        <p:attrNameLst>
                                          <p:attrName>ppt_c</p:attrName>
                                        </p:attrNameLst>
                                      </p:cBhvr>
                                      <p:to>
                                        <a:srgbClr val="FFCCFF"/>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835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6" end="6"/>
                                            </p:txEl>
                                          </p:spTgt>
                                        </p:tgtEl>
                                        <p:attrNameLst>
                                          <p:attrName>ppt_c</p:attrName>
                                        </p:attrNameLst>
                                      </p:cBhvr>
                                      <p:to>
                                        <a:srgbClr val="FFCCFF"/>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835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7" end="7"/>
                                            </p:txEl>
                                          </p:spTgt>
                                        </p:tgtEl>
                                        <p:attrNameLst>
                                          <p:attrName>ppt_c</p:attrName>
                                        </p:attrNameLst>
                                      </p:cBhvr>
                                      <p:to>
                                        <a:srgbClr val="FFCCFF"/>
                                      </p:to>
                                    </p:animClr>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28355">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8" end="8"/>
                                            </p:txEl>
                                          </p:spTgt>
                                        </p:tgtEl>
                                        <p:attrNameLst>
                                          <p:attrName>ppt_c</p:attrName>
                                        </p:attrNameLst>
                                      </p:cBhvr>
                                      <p:to>
                                        <a:srgbClr val="FFCCFF"/>
                                      </p:to>
                                    </p:animClr>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28355">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9" end="9"/>
                                            </p:txEl>
                                          </p:spTgt>
                                        </p:tgtEl>
                                        <p:attrNameLst>
                                          <p:attrName>ppt_c</p:attrName>
                                        </p:attrNameLst>
                                      </p:cBhvr>
                                      <p:to>
                                        <a:srgbClr val="FFCCFF"/>
                                      </p:to>
                                    </p:animClr>
                                  </p:sub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28355">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10" end="10"/>
                                            </p:txEl>
                                          </p:spTgt>
                                        </p:tgtEl>
                                        <p:attrNameLst>
                                          <p:attrName>ppt_c</p:attrName>
                                        </p:attrNameLst>
                                      </p:cBhvr>
                                      <p:to>
                                        <a:srgbClr val="FFCCFF"/>
                                      </p:to>
                                    </p:animClr>
                                  </p:sub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28355">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11" end="11"/>
                                            </p:txEl>
                                          </p:spTgt>
                                        </p:tgtEl>
                                        <p:attrNameLst>
                                          <p:attrName>ppt_c</p:attrName>
                                        </p:attrNameLst>
                                      </p:cBhvr>
                                      <p:to>
                                        <a:srgbClr val="FFCCFF"/>
                                      </p:to>
                                    </p:animClr>
                                  </p:sub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28355">
                                            <p:txEl>
                                              <p:pRg st="12" end="12"/>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12" end="12"/>
                                            </p:txEl>
                                          </p:spTgt>
                                        </p:tgtEl>
                                        <p:attrNameLst>
                                          <p:attrName>ppt_c</p:attrName>
                                        </p:attrNameLst>
                                      </p:cBhvr>
                                      <p:to>
                                        <a:srgbClr val="FF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1026"/>
          <p:cNvSpPr>
            <a:spLocks noGrp="1" noChangeArrowheads="1"/>
          </p:cNvSpPr>
          <p:nvPr>
            <p:ph type="title"/>
          </p:nvPr>
        </p:nvSpPr>
        <p:spPr/>
        <p:txBody>
          <a:bodyPr/>
          <a:lstStyle/>
          <a:p>
            <a:r>
              <a:rPr lang="en-US"/>
              <a:t>Visual Principles</a:t>
            </a:r>
          </a:p>
        </p:txBody>
      </p:sp>
      <p:sp>
        <p:nvSpPr>
          <p:cNvPr id="325635" name="Rectangle 1027"/>
          <p:cNvSpPr>
            <a:spLocks noGrp="1" noChangeArrowheads="1"/>
          </p:cNvSpPr>
          <p:nvPr>
            <p:ph type="body" idx="1"/>
          </p:nvPr>
        </p:nvSpPr>
        <p:spPr>
          <a:xfrm>
            <a:off x="649288" y="1736725"/>
            <a:ext cx="7772400" cy="4114800"/>
          </a:xfrm>
        </p:spPr>
        <p:txBody>
          <a:bodyPr/>
          <a:lstStyle/>
          <a:p>
            <a:pPr lvl="1"/>
            <a:r>
              <a:rPr lang="en-US" dirty="0"/>
              <a:t>Types of Graphs</a:t>
            </a:r>
          </a:p>
          <a:p>
            <a:pPr lvl="1"/>
            <a:r>
              <a:rPr lang="en-US" dirty="0"/>
              <a:t>Pre-attentive Properties</a:t>
            </a:r>
          </a:p>
          <a:p>
            <a:pPr lvl="1"/>
            <a:r>
              <a:rPr lang="en-US" dirty="0" smtClean="0"/>
              <a:t>Visual </a:t>
            </a:r>
            <a:r>
              <a:rPr lang="en-US" dirty="0"/>
              <a:t>Cues</a:t>
            </a:r>
          </a:p>
          <a:p>
            <a:pPr lvl="1"/>
            <a:r>
              <a:rPr lang="en-US" dirty="0"/>
              <a:t>Visual Illusions</a:t>
            </a:r>
          </a:p>
          <a:p>
            <a:pPr lvl="1"/>
            <a:r>
              <a:rPr lang="en-US" dirty="0" err="1"/>
              <a:t>Tufte</a:t>
            </a:r>
            <a:r>
              <a:rPr lang="ja-JP" altLang="en-US" dirty="0">
                <a:latin typeface="Arial"/>
              </a:rPr>
              <a:t>’</a:t>
            </a:r>
            <a:r>
              <a:rPr lang="en-US" dirty="0"/>
              <a:t>s notions </a:t>
            </a:r>
          </a:p>
          <a:p>
            <a:pPr lvl="2"/>
            <a:r>
              <a:rPr lang="en-US" dirty="0"/>
              <a:t>Graphical Excellence</a:t>
            </a:r>
          </a:p>
          <a:p>
            <a:pPr lvl="2"/>
            <a:r>
              <a:rPr lang="en-US" dirty="0"/>
              <a:t>Data-Ink Ratio Maximization</a:t>
            </a:r>
          </a:p>
          <a:p>
            <a:pPr lvl="2"/>
            <a:r>
              <a:rPr lang="en-US" dirty="0"/>
              <a:t>How to Lie with Visualization</a:t>
            </a:r>
          </a:p>
          <a:p>
            <a:pPr lvl="1">
              <a:buFontTx/>
              <a:buNone/>
            </a:pPr>
            <a:endParaRPr lang="en-US" dirty="0"/>
          </a:p>
          <a:p>
            <a:endParaRPr lang="en-US" dirty="0"/>
          </a:p>
          <a:p>
            <a:endParaRPr lang="en-US" dirty="0"/>
          </a:p>
          <a:p>
            <a:pPr lvl="1"/>
            <a:endParaRPr lang="en-US" dirty="0"/>
          </a:p>
        </p:txBody>
      </p:sp>
    </p:spTree>
    <p:extLst>
      <p:ext uri="{BB962C8B-B14F-4D97-AF65-F5344CB8AC3E}">
        <p14:creationId xmlns:p14="http://schemas.microsoft.com/office/powerpoint/2010/main" val="2733075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a:t>Types of Symbolic Displays</a:t>
            </a:r>
            <a:br>
              <a:rPr lang="en-US"/>
            </a:br>
            <a:r>
              <a:rPr lang="en-US" sz="2400"/>
              <a:t>(Kosslyn 89)</a:t>
            </a:r>
            <a:endParaRPr lang="en-US"/>
          </a:p>
        </p:txBody>
      </p:sp>
      <p:sp>
        <p:nvSpPr>
          <p:cNvPr id="254979" name="Rectangle 3"/>
          <p:cNvSpPr>
            <a:spLocks noGrp="1" noChangeArrowheads="1"/>
          </p:cNvSpPr>
          <p:nvPr>
            <p:ph type="body" idx="1"/>
          </p:nvPr>
        </p:nvSpPr>
        <p:spPr>
          <a:xfrm>
            <a:off x="1600200" y="1905000"/>
            <a:ext cx="7772400" cy="4114800"/>
          </a:xfrm>
        </p:spPr>
        <p:txBody>
          <a:bodyPr/>
          <a:lstStyle/>
          <a:p>
            <a:pPr>
              <a:lnSpc>
                <a:spcPct val="170000"/>
              </a:lnSpc>
            </a:pPr>
            <a:r>
              <a:rPr lang="en-US"/>
              <a:t>Graphs</a:t>
            </a:r>
          </a:p>
          <a:p>
            <a:pPr>
              <a:lnSpc>
                <a:spcPct val="170000"/>
              </a:lnSpc>
            </a:pPr>
            <a:r>
              <a:rPr lang="en-US"/>
              <a:t>Charts</a:t>
            </a:r>
          </a:p>
          <a:p>
            <a:pPr>
              <a:lnSpc>
                <a:spcPct val="170000"/>
              </a:lnSpc>
            </a:pPr>
            <a:r>
              <a:rPr lang="en-US"/>
              <a:t>Maps</a:t>
            </a:r>
          </a:p>
          <a:p>
            <a:pPr>
              <a:lnSpc>
                <a:spcPct val="170000"/>
              </a:lnSpc>
            </a:pPr>
            <a:r>
              <a:rPr lang="en-US"/>
              <a:t>Diagrams</a:t>
            </a:r>
          </a:p>
        </p:txBody>
      </p:sp>
      <p:graphicFrame>
        <p:nvGraphicFramePr>
          <p:cNvPr id="254980" name="Object 4"/>
          <p:cNvGraphicFramePr>
            <a:graphicFrameLocks noChangeAspect="1"/>
          </p:cNvGraphicFramePr>
          <p:nvPr/>
        </p:nvGraphicFramePr>
        <p:xfrm>
          <a:off x="6376988" y="2978150"/>
          <a:ext cx="1724025" cy="527050"/>
        </p:xfrm>
        <a:graphic>
          <a:graphicData uri="http://schemas.openxmlformats.org/presentationml/2006/ole">
            <mc:AlternateContent xmlns:mc="http://schemas.openxmlformats.org/markup-compatibility/2006">
              <mc:Choice xmlns:v="urn:schemas-microsoft-com:vml" Requires="v">
                <p:oleObj spid="_x0000_s35877" name="MS Org Chart" r:id="rId3" imgW="6026040" imgH="1854000" progId="OrgPlusWOPX.4">
                  <p:embed followColorScheme="full"/>
                </p:oleObj>
              </mc:Choice>
              <mc:Fallback>
                <p:oleObj name="MS Org Chart" r:id="rId3" imgW="6026040" imgH="1854000" progId="OrgPlusWOPX.4">
                  <p:embed followColorScheme="full"/>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988" y="2978150"/>
                        <a:ext cx="1724025"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54981" name="Object 5"/>
          <p:cNvGraphicFramePr>
            <a:graphicFrameLocks noChangeAspect="1"/>
          </p:cNvGraphicFramePr>
          <p:nvPr>
            <p:extLst>
              <p:ext uri="{D42A27DB-BD31-4B8C-83A1-F6EECF244321}">
                <p14:modId xmlns:p14="http://schemas.microsoft.com/office/powerpoint/2010/main" val="301166205"/>
              </p:ext>
            </p:extLst>
          </p:nvPr>
        </p:nvGraphicFramePr>
        <p:xfrm>
          <a:off x="4953000" y="3810000"/>
          <a:ext cx="1196975" cy="1196975"/>
        </p:xfrm>
        <a:graphic>
          <a:graphicData uri="http://schemas.openxmlformats.org/presentationml/2006/ole">
            <mc:AlternateContent xmlns:mc="http://schemas.openxmlformats.org/markup-compatibility/2006">
              <mc:Choice xmlns:v="urn:schemas-microsoft-com:vml" Requires="v">
                <p:oleObj spid="_x0000_s35878" name="Clip" r:id="rId5" imgW="4663800" imgH="4663800" progId="MS_ClipArt_Gallery.2">
                  <p:embed/>
                </p:oleObj>
              </mc:Choice>
              <mc:Fallback>
                <p:oleObj name="Clip" r:id="rId5" imgW="4663800" imgH="466380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810000"/>
                        <a:ext cx="1196975" cy="119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254982" name="Picture 6" descr="G:\is247\lectures\learn2-whistle.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4876800"/>
            <a:ext cx="1828800" cy="1575479"/>
          </a:xfrm>
          <a:prstGeom prst="rect">
            <a:avLst/>
          </a:prstGeom>
          <a:noFill/>
          <a:extLst>
            <a:ext uri="{909E8E84-426E-40dd-AFC4-6F175D3DCCD1}">
              <a14:hiddenFill xmlns:a14="http://schemas.microsoft.com/office/drawing/2010/main">
                <a:solidFill>
                  <a:srgbClr val="FFFFFF"/>
                </a:solidFill>
              </a14:hiddenFill>
            </a:ext>
          </a:extLst>
        </p:spPr>
      </p:pic>
      <p:pic>
        <p:nvPicPr>
          <p:cNvPr id="254983" name="Picture 7" descr="G:\is247\lectures\images\boeing-stock.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1676400"/>
            <a:ext cx="2286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54984" name="Line 8"/>
          <p:cNvSpPr>
            <a:spLocks noChangeShapeType="1"/>
          </p:cNvSpPr>
          <p:nvPr/>
        </p:nvSpPr>
        <p:spPr bwMode="auto">
          <a:xfrm flipV="1">
            <a:off x="3429000" y="2514599"/>
            <a:ext cx="2743200" cy="95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4985" name="Line 9"/>
          <p:cNvSpPr>
            <a:spLocks noChangeShapeType="1"/>
          </p:cNvSpPr>
          <p:nvPr/>
        </p:nvSpPr>
        <p:spPr bwMode="auto">
          <a:xfrm flipV="1">
            <a:off x="3276600" y="3352800"/>
            <a:ext cx="2895600"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4986" name="Line 10"/>
          <p:cNvSpPr>
            <a:spLocks noChangeShapeType="1"/>
          </p:cNvSpPr>
          <p:nvPr/>
        </p:nvSpPr>
        <p:spPr bwMode="auto">
          <a:xfrm>
            <a:off x="3124200" y="4338638"/>
            <a:ext cx="1447800" cy="47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4987" name="Line 11"/>
          <p:cNvSpPr>
            <a:spLocks noChangeShapeType="1"/>
          </p:cNvSpPr>
          <p:nvPr/>
        </p:nvSpPr>
        <p:spPr bwMode="auto">
          <a:xfrm>
            <a:off x="3810000" y="5334000"/>
            <a:ext cx="2895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24534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685800" y="304800"/>
            <a:ext cx="7772400" cy="990600"/>
          </a:xfrm>
        </p:spPr>
        <p:txBody>
          <a:bodyPr/>
          <a:lstStyle/>
          <a:p>
            <a:r>
              <a:rPr lang="en-US"/>
              <a:t>Types of Symbolic Displays</a:t>
            </a:r>
          </a:p>
        </p:txBody>
      </p:sp>
      <p:sp>
        <p:nvSpPr>
          <p:cNvPr id="256003" name="Rectangle 3"/>
          <p:cNvSpPr>
            <a:spLocks noGrp="1" noChangeArrowheads="1"/>
          </p:cNvSpPr>
          <p:nvPr>
            <p:ph type="body" idx="1"/>
          </p:nvPr>
        </p:nvSpPr>
        <p:spPr>
          <a:xfrm>
            <a:off x="685800" y="1295400"/>
            <a:ext cx="7543800" cy="2743200"/>
          </a:xfrm>
        </p:spPr>
        <p:txBody>
          <a:bodyPr/>
          <a:lstStyle/>
          <a:p>
            <a:r>
              <a:rPr lang="en-US"/>
              <a:t>Graphs</a:t>
            </a:r>
          </a:p>
          <a:p>
            <a:pPr lvl="1"/>
            <a:r>
              <a:rPr lang="en-US"/>
              <a:t>at least two scales required</a:t>
            </a:r>
          </a:p>
          <a:p>
            <a:pPr lvl="1"/>
            <a:r>
              <a:rPr lang="en-US"/>
              <a:t>values associated by a symmetric </a:t>
            </a:r>
            <a:r>
              <a:rPr lang="ja-JP" altLang="en-US">
                <a:latin typeface="Arial"/>
              </a:rPr>
              <a:t>“</a:t>
            </a:r>
            <a:r>
              <a:rPr lang="en-US"/>
              <a:t>paired with</a:t>
            </a:r>
            <a:r>
              <a:rPr lang="ja-JP" altLang="en-US">
                <a:latin typeface="Arial"/>
              </a:rPr>
              <a:t>”</a:t>
            </a:r>
            <a:r>
              <a:rPr lang="en-US"/>
              <a:t> relation</a:t>
            </a:r>
          </a:p>
          <a:p>
            <a:pPr lvl="2"/>
            <a:r>
              <a:rPr lang="en-US" sz="1600">
                <a:solidFill>
                  <a:schemeClr val="tx2"/>
                </a:solidFill>
              </a:rPr>
              <a:t>Examples: scatter-plot, bar-chart, layer-graph</a:t>
            </a:r>
            <a:endParaRPr lang="en-US"/>
          </a:p>
          <a:p>
            <a:pPr>
              <a:buFontTx/>
              <a:buNone/>
            </a:pPr>
            <a:endParaRPr lang="en-US" sz="2000">
              <a:solidFill>
                <a:schemeClr val="tx2"/>
              </a:solidFill>
            </a:endParaRPr>
          </a:p>
        </p:txBody>
      </p:sp>
      <p:pic>
        <p:nvPicPr>
          <p:cNvPr id="256004" name="Picture 4" descr="G:\is247\lectures\images\boeing-stock.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038600"/>
            <a:ext cx="47244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16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990600"/>
          </a:xfrm>
        </p:spPr>
        <p:txBody>
          <a:bodyPr/>
          <a:lstStyle/>
          <a:p>
            <a:r>
              <a:rPr lang="en-US"/>
              <a:t>Types of Symbolic Displays</a:t>
            </a:r>
          </a:p>
        </p:txBody>
      </p:sp>
      <p:sp>
        <p:nvSpPr>
          <p:cNvPr id="257027" name="Rectangle 3"/>
          <p:cNvSpPr>
            <a:spLocks noGrp="1" noChangeArrowheads="1"/>
          </p:cNvSpPr>
          <p:nvPr>
            <p:ph type="body" idx="1"/>
          </p:nvPr>
        </p:nvSpPr>
        <p:spPr>
          <a:xfrm>
            <a:off x="609600" y="1143000"/>
            <a:ext cx="7696200" cy="4114800"/>
          </a:xfrm>
        </p:spPr>
        <p:txBody>
          <a:bodyPr/>
          <a:lstStyle/>
          <a:p>
            <a:pPr>
              <a:buFontTx/>
              <a:buNone/>
            </a:pPr>
            <a:r>
              <a:rPr lang="en-US"/>
              <a:t>Charts</a:t>
            </a:r>
          </a:p>
          <a:p>
            <a:pPr lvl="1"/>
            <a:r>
              <a:rPr lang="en-US"/>
              <a:t>discrete relations among discrete entities</a:t>
            </a:r>
          </a:p>
          <a:p>
            <a:pPr lvl="1"/>
            <a:r>
              <a:rPr lang="en-US"/>
              <a:t>structure relates entities to one another</a:t>
            </a:r>
          </a:p>
          <a:p>
            <a:pPr lvl="1"/>
            <a:r>
              <a:rPr lang="en-US"/>
              <a:t>lines and relative position serve as links</a:t>
            </a:r>
          </a:p>
          <a:p>
            <a:pPr lvl="2"/>
            <a:endParaRPr lang="en-US" sz="1600">
              <a:solidFill>
                <a:schemeClr val="tx2"/>
              </a:solidFill>
            </a:endParaRPr>
          </a:p>
        </p:txBody>
      </p:sp>
      <p:pic>
        <p:nvPicPr>
          <p:cNvPr id="257028" name="Picture 4" descr="G:\is247\lectures\cha-cha-architectur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810000"/>
            <a:ext cx="4038600" cy="2852738"/>
          </a:xfrm>
          <a:prstGeom prst="rect">
            <a:avLst/>
          </a:prstGeom>
          <a:noFill/>
          <a:extLst>
            <a:ext uri="{909E8E84-426E-40dd-AFC4-6F175D3DCCD1}">
              <a14:hiddenFill xmlns:a14="http://schemas.microsoft.com/office/drawing/2010/main">
                <a:solidFill>
                  <a:srgbClr val="FFFFFF"/>
                </a:solidFill>
              </a14:hiddenFill>
            </a:ext>
          </a:extLst>
        </p:spPr>
      </p:pic>
      <p:sp>
        <p:nvSpPr>
          <p:cNvPr id="257029" name="Rectangle 5"/>
          <p:cNvSpPr>
            <a:spLocks noChangeArrowheads="1"/>
          </p:cNvSpPr>
          <p:nvPr/>
        </p:nvSpPr>
        <p:spPr bwMode="auto">
          <a:xfrm>
            <a:off x="762000" y="4267200"/>
            <a:ext cx="3675063" cy="161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800">
                <a:solidFill>
                  <a:schemeClr val="tx2"/>
                </a:solidFill>
                <a:latin typeface="Tahoma" charset="0"/>
              </a:rPr>
              <a:t>Examples:</a:t>
            </a:r>
          </a:p>
          <a:p>
            <a:r>
              <a:rPr lang="en-US">
                <a:solidFill>
                  <a:srgbClr val="FFCC66"/>
                </a:solidFill>
                <a:latin typeface="Tahoma" charset="0"/>
              </a:rPr>
              <a:t>  </a:t>
            </a:r>
            <a:r>
              <a:rPr lang="en-US">
                <a:solidFill>
                  <a:schemeClr val="hlink"/>
                </a:solidFill>
                <a:latin typeface="Tahoma" charset="0"/>
              </a:rPr>
              <a:t>family tree</a:t>
            </a:r>
          </a:p>
          <a:p>
            <a:r>
              <a:rPr lang="en-US">
                <a:solidFill>
                  <a:schemeClr val="hlink"/>
                </a:solidFill>
                <a:latin typeface="Tahoma" charset="0"/>
              </a:rPr>
              <a:t>  flow chart </a:t>
            </a:r>
          </a:p>
          <a:p>
            <a:r>
              <a:rPr lang="en-US">
                <a:solidFill>
                  <a:schemeClr val="hlink"/>
                </a:solidFill>
                <a:latin typeface="Tahoma" charset="0"/>
              </a:rPr>
              <a:t>  network diagram</a:t>
            </a:r>
          </a:p>
        </p:txBody>
      </p:sp>
    </p:spTree>
    <p:extLst>
      <p:ext uri="{BB962C8B-B14F-4D97-AF65-F5344CB8AC3E}">
        <p14:creationId xmlns:p14="http://schemas.microsoft.com/office/powerpoint/2010/main" val="2711007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Agenda</a:t>
            </a:r>
          </a:p>
        </p:txBody>
      </p:sp>
      <p:sp>
        <p:nvSpPr>
          <p:cNvPr id="206851" name="Rectangle 3"/>
          <p:cNvSpPr>
            <a:spLocks noGrp="1" noChangeArrowheads="1"/>
          </p:cNvSpPr>
          <p:nvPr>
            <p:ph type="body" idx="1"/>
          </p:nvPr>
        </p:nvSpPr>
        <p:spPr>
          <a:xfrm>
            <a:off x="584200" y="2006600"/>
            <a:ext cx="7772400" cy="4114800"/>
          </a:xfrm>
        </p:spPr>
        <p:txBody>
          <a:bodyPr>
            <a:normAutofit fontScale="70000" lnSpcReduction="20000"/>
          </a:bodyPr>
          <a:lstStyle/>
          <a:p>
            <a:r>
              <a:rPr lang="en-US" dirty="0" smtClean="0"/>
              <a:t>Part I</a:t>
            </a:r>
          </a:p>
          <a:p>
            <a:pPr lvl="1"/>
            <a:r>
              <a:rPr lang="en-US" dirty="0" smtClean="0"/>
              <a:t>Introduction</a:t>
            </a:r>
            <a:endParaRPr lang="en-US" dirty="0"/>
          </a:p>
          <a:p>
            <a:pPr lvl="1"/>
            <a:r>
              <a:rPr lang="en-US" dirty="0" smtClean="0"/>
              <a:t>Motivation</a:t>
            </a:r>
            <a:endParaRPr lang="en-US" dirty="0"/>
          </a:p>
          <a:p>
            <a:pPr lvl="1"/>
            <a:r>
              <a:rPr lang="en-US" dirty="0" smtClean="0"/>
              <a:t>Guidelines and constraints</a:t>
            </a:r>
          </a:p>
          <a:p>
            <a:r>
              <a:rPr lang="en-US" dirty="0" smtClean="0"/>
              <a:t>Part II</a:t>
            </a:r>
            <a:endParaRPr lang="en-US" dirty="0"/>
          </a:p>
          <a:p>
            <a:pPr lvl="1"/>
            <a:r>
              <a:rPr lang="en-US" dirty="0" smtClean="0"/>
              <a:t>Visualization in the field</a:t>
            </a:r>
            <a:endParaRPr lang="en-US" dirty="0"/>
          </a:p>
          <a:p>
            <a:pPr lvl="1"/>
            <a:r>
              <a:rPr lang="en-US" dirty="0" smtClean="0"/>
              <a:t>Applications</a:t>
            </a:r>
          </a:p>
          <a:p>
            <a:r>
              <a:rPr lang="en-US" dirty="0" smtClean="0"/>
              <a:t>Part III</a:t>
            </a:r>
            <a:endParaRPr lang="en-US" dirty="0"/>
          </a:p>
          <a:p>
            <a:pPr lvl="1"/>
            <a:r>
              <a:rPr lang="en-US" dirty="0" smtClean="0"/>
              <a:t>Research</a:t>
            </a:r>
          </a:p>
          <a:p>
            <a:pPr lvl="1"/>
            <a:r>
              <a:rPr lang="en-US" dirty="0" smtClean="0"/>
              <a:t>Open problems</a:t>
            </a:r>
          </a:p>
          <a:p>
            <a:r>
              <a:rPr lang="en-US" dirty="0"/>
              <a:t>D</a:t>
            </a:r>
            <a:r>
              <a:rPr lang="en-US" dirty="0" smtClean="0"/>
              <a:t>iscussion</a:t>
            </a:r>
            <a:endParaRPr lang="en-US" dirty="0"/>
          </a:p>
          <a:p>
            <a:r>
              <a:rPr lang="en-US" dirty="0"/>
              <a:t>Wrap-Up</a:t>
            </a:r>
          </a:p>
          <a:p>
            <a:endParaRPr lang="en-US" dirty="0"/>
          </a:p>
          <a:p>
            <a:endParaRPr lang="en-US" dirty="0"/>
          </a:p>
          <a:p>
            <a:pPr lvl="1"/>
            <a:endParaRPr lang="en-US" dirty="0"/>
          </a:p>
        </p:txBody>
      </p:sp>
    </p:spTree>
    <p:extLst>
      <p:ext uri="{BB962C8B-B14F-4D97-AF65-F5344CB8AC3E}">
        <p14:creationId xmlns:p14="http://schemas.microsoft.com/office/powerpoint/2010/main" val="136397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 calcmode="lin" valueType="num">
                                      <p:cBhvr>
                                        <p:cTn id="7" dur="500" fill="hold"/>
                                        <p:tgtEl>
                                          <p:spTgt spid="206851">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206851">
                                            <p:txEl>
                                              <p:pRg st="0" end="0"/>
                                            </p:txEl>
                                          </p:spTgt>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206851">
                                            <p:txEl>
                                              <p:pRg st="1" end="1"/>
                                            </p:txEl>
                                          </p:spTgt>
                                        </p:tgtEl>
                                        <p:attrNameLst>
                                          <p:attrName>style.visibility</p:attrName>
                                        </p:attrNameLst>
                                      </p:cBhvr>
                                      <p:to>
                                        <p:strVal val="visible"/>
                                      </p:to>
                                    </p:set>
                                    <p:anim calcmode="lin" valueType="num">
                                      <p:cBhvr>
                                        <p:cTn id="11" dur="500" fill="hold"/>
                                        <p:tgtEl>
                                          <p:spTgt spid="206851">
                                            <p:txEl>
                                              <p:pRg st="1" end="1"/>
                                            </p:txEl>
                                          </p:spTgt>
                                        </p:tgtEl>
                                        <p:attrNameLst>
                                          <p:attrName>ppt_w</p:attrName>
                                        </p:attrNameLst>
                                      </p:cBhvr>
                                      <p:tavLst>
                                        <p:tav tm="0">
                                          <p:val>
                                            <p:strVal val="2/3*#ppt_w"/>
                                          </p:val>
                                        </p:tav>
                                        <p:tav tm="100000">
                                          <p:val>
                                            <p:strVal val="#ppt_w"/>
                                          </p:val>
                                        </p:tav>
                                      </p:tavLst>
                                    </p:anim>
                                    <p:anim calcmode="lin" valueType="num">
                                      <p:cBhvr>
                                        <p:cTn id="12" dur="500" fill="hold"/>
                                        <p:tgtEl>
                                          <p:spTgt spid="206851">
                                            <p:txEl>
                                              <p:pRg st="1" end="1"/>
                                            </p:txEl>
                                          </p:spTgt>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206851">
                                            <p:txEl>
                                              <p:pRg st="2" end="2"/>
                                            </p:txEl>
                                          </p:spTgt>
                                        </p:tgtEl>
                                        <p:attrNameLst>
                                          <p:attrName>style.visibility</p:attrName>
                                        </p:attrNameLst>
                                      </p:cBhvr>
                                      <p:to>
                                        <p:strVal val="visible"/>
                                      </p:to>
                                    </p:set>
                                    <p:anim calcmode="lin" valueType="num">
                                      <p:cBhvr>
                                        <p:cTn id="15" dur="500" fill="hold"/>
                                        <p:tgtEl>
                                          <p:spTgt spid="206851">
                                            <p:txEl>
                                              <p:pRg st="2" end="2"/>
                                            </p:txEl>
                                          </p:spTgt>
                                        </p:tgtEl>
                                        <p:attrNameLst>
                                          <p:attrName>ppt_w</p:attrName>
                                        </p:attrNameLst>
                                      </p:cBhvr>
                                      <p:tavLst>
                                        <p:tav tm="0">
                                          <p:val>
                                            <p:strVal val="2/3*#ppt_w"/>
                                          </p:val>
                                        </p:tav>
                                        <p:tav tm="100000">
                                          <p:val>
                                            <p:strVal val="#ppt_w"/>
                                          </p:val>
                                        </p:tav>
                                      </p:tavLst>
                                    </p:anim>
                                    <p:anim calcmode="lin" valueType="num">
                                      <p:cBhvr>
                                        <p:cTn id="16" dur="500" fill="hold"/>
                                        <p:tgtEl>
                                          <p:spTgt spid="206851">
                                            <p:txEl>
                                              <p:pRg st="2" end="2"/>
                                            </p:txEl>
                                          </p:spTgt>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0"/>
                                  </p:stCondLst>
                                  <p:childTnLst>
                                    <p:set>
                                      <p:cBhvr>
                                        <p:cTn id="18" dur="1" fill="hold">
                                          <p:stCondLst>
                                            <p:cond delay="0"/>
                                          </p:stCondLst>
                                        </p:cTn>
                                        <p:tgtEl>
                                          <p:spTgt spid="206851">
                                            <p:txEl>
                                              <p:pRg st="3" end="3"/>
                                            </p:txEl>
                                          </p:spTgt>
                                        </p:tgtEl>
                                        <p:attrNameLst>
                                          <p:attrName>style.visibility</p:attrName>
                                        </p:attrNameLst>
                                      </p:cBhvr>
                                      <p:to>
                                        <p:strVal val="visible"/>
                                      </p:to>
                                    </p:set>
                                    <p:anim calcmode="lin" valueType="num">
                                      <p:cBhvr>
                                        <p:cTn id="19" dur="500" fill="hold"/>
                                        <p:tgtEl>
                                          <p:spTgt spid="206851">
                                            <p:txEl>
                                              <p:pRg st="3" end="3"/>
                                            </p:txEl>
                                          </p:spTgt>
                                        </p:tgtEl>
                                        <p:attrNameLst>
                                          <p:attrName>ppt_w</p:attrName>
                                        </p:attrNameLst>
                                      </p:cBhvr>
                                      <p:tavLst>
                                        <p:tav tm="0">
                                          <p:val>
                                            <p:strVal val="2/3*#ppt_w"/>
                                          </p:val>
                                        </p:tav>
                                        <p:tav tm="100000">
                                          <p:val>
                                            <p:strVal val="#ppt_w"/>
                                          </p:val>
                                        </p:tav>
                                      </p:tavLst>
                                    </p:anim>
                                    <p:anim calcmode="lin" valueType="num">
                                      <p:cBhvr>
                                        <p:cTn id="20" dur="500" fill="hold"/>
                                        <p:tgtEl>
                                          <p:spTgt spid="206851">
                                            <p:txEl>
                                              <p:pRg st="3" end="3"/>
                                            </p:txEl>
                                          </p:spTgt>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grpId="0" nodeType="clickEffect">
                                  <p:stCondLst>
                                    <p:cond delay="0"/>
                                  </p:stCondLst>
                                  <p:childTnLst>
                                    <p:set>
                                      <p:cBhvr>
                                        <p:cTn id="24" dur="1" fill="hold">
                                          <p:stCondLst>
                                            <p:cond delay="0"/>
                                          </p:stCondLst>
                                        </p:cTn>
                                        <p:tgtEl>
                                          <p:spTgt spid="206851">
                                            <p:txEl>
                                              <p:pRg st="4" end="4"/>
                                            </p:txEl>
                                          </p:spTgt>
                                        </p:tgtEl>
                                        <p:attrNameLst>
                                          <p:attrName>style.visibility</p:attrName>
                                        </p:attrNameLst>
                                      </p:cBhvr>
                                      <p:to>
                                        <p:strVal val="visible"/>
                                      </p:to>
                                    </p:set>
                                    <p:anim calcmode="lin" valueType="num">
                                      <p:cBhvr>
                                        <p:cTn id="25" dur="500" fill="hold"/>
                                        <p:tgtEl>
                                          <p:spTgt spid="206851">
                                            <p:txEl>
                                              <p:pRg st="4" end="4"/>
                                            </p:txEl>
                                          </p:spTgt>
                                        </p:tgtEl>
                                        <p:attrNameLst>
                                          <p:attrName>ppt_w</p:attrName>
                                        </p:attrNameLst>
                                      </p:cBhvr>
                                      <p:tavLst>
                                        <p:tav tm="0">
                                          <p:val>
                                            <p:strVal val="2/3*#ppt_w"/>
                                          </p:val>
                                        </p:tav>
                                        <p:tav tm="100000">
                                          <p:val>
                                            <p:strVal val="#ppt_w"/>
                                          </p:val>
                                        </p:tav>
                                      </p:tavLst>
                                    </p:anim>
                                    <p:anim calcmode="lin" valueType="num">
                                      <p:cBhvr>
                                        <p:cTn id="26" dur="500" fill="hold"/>
                                        <p:tgtEl>
                                          <p:spTgt spid="206851">
                                            <p:txEl>
                                              <p:pRg st="4" end="4"/>
                                            </p:txEl>
                                          </p:spTgt>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0"/>
                                  </p:stCondLst>
                                  <p:childTnLst>
                                    <p:set>
                                      <p:cBhvr>
                                        <p:cTn id="28" dur="1" fill="hold">
                                          <p:stCondLst>
                                            <p:cond delay="0"/>
                                          </p:stCondLst>
                                        </p:cTn>
                                        <p:tgtEl>
                                          <p:spTgt spid="206851">
                                            <p:txEl>
                                              <p:pRg st="5" end="5"/>
                                            </p:txEl>
                                          </p:spTgt>
                                        </p:tgtEl>
                                        <p:attrNameLst>
                                          <p:attrName>style.visibility</p:attrName>
                                        </p:attrNameLst>
                                      </p:cBhvr>
                                      <p:to>
                                        <p:strVal val="visible"/>
                                      </p:to>
                                    </p:set>
                                    <p:anim calcmode="lin" valueType="num">
                                      <p:cBhvr>
                                        <p:cTn id="29" dur="500" fill="hold"/>
                                        <p:tgtEl>
                                          <p:spTgt spid="206851">
                                            <p:txEl>
                                              <p:pRg st="5" end="5"/>
                                            </p:txEl>
                                          </p:spTgt>
                                        </p:tgtEl>
                                        <p:attrNameLst>
                                          <p:attrName>ppt_w</p:attrName>
                                        </p:attrNameLst>
                                      </p:cBhvr>
                                      <p:tavLst>
                                        <p:tav tm="0">
                                          <p:val>
                                            <p:strVal val="2/3*#ppt_w"/>
                                          </p:val>
                                        </p:tav>
                                        <p:tav tm="100000">
                                          <p:val>
                                            <p:strVal val="#ppt_w"/>
                                          </p:val>
                                        </p:tav>
                                      </p:tavLst>
                                    </p:anim>
                                    <p:anim calcmode="lin" valueType="num">
                                      <p:cBhvr>
                                        <p:cTn id="30" dur="500" fill="hold"/>
                                        <p:tgtEl>
                                          <p:spTgt spid="206851">
                                            <p:txEl>
                                              <p:pRg st="5" end="5"/>
                                            </p:txEl>
                                          </p:spTgt>
                                        </p:tgtEl>
                                        <p:attrNameLst>
                                          <p:attrName>ppt_h</p:attrName>
                                        </p:attrNameLst>
                                      </p:cBhvr>
                                      <p:tavLst>
                                        <p:tav tm="0">
                                          <p:val>
                                            <p:strVal val="2/3*#ppt_h"/>
                                          </p:val>
                                        </p:tav>
                                        <p:tav tm="100000">
                                          <p:val>
                                            <p:strVal val="#ppt_h"/>
                                          </p:val>
                                        </p:tav>
                                      </p:tavLst>
                                    </p:anim>
                                  </p:childTnLst>
                                </p:cTn>
                              </p:par>
                              <p:par>
                                <p:cTn id="31" presetID="23" presetClass="entr" presetSubtype="272" fill="hold" grpId="0" nodeType="withEffect">
                                  <p:stCondLst>
                                    <p:cond delay="0"/>
                                  </p:stCondLst>
                                  <p:childTnLst>
                                    <p:set>
                                      <p:cBhvr>
                                        <p:cTn id="32" dur="1" fill="hold">
                                          <p:stCondLst>
                                            <p:cond delay="0"/>
                                          </p:stCondLst>
                                        </p:cTn>
                                        <p:tgtEl>
                                          <p:spTgt spid="206851">
                                            <p:txEl>
                                              <p:pRg st="6" end="6"/>
                                            </p:txEl>
                                          </p:spTgt>
                                        </p:tgtEl>
                                        <p:attrNameLst>
                                          <p:attrName>style.visibility</p:attrName>
                                        </p:attrNameLst>
                                      </p:cBhvr>
                                      <p:to>
                                        <p:strVal val="visible"/>
                                      </p:to>
                                    </p:set>
                                    <p:anim calcmode="lin" valueType="num">
                                      <p:cBhvr>
                                        <p:cTn id="33" dur="500" fill="hold"/>
                                        <p:tgtEl>
                                          <p:spTgt spid="206851">
                                            <p:txEl>
                                              <p:pRg st="6" end="6"/>
                                            </p:txEl>
                                          </p:spTgt>
                                        </p:tgtEl>
                                        <p:attrNameLst>
                                          <p:attrName>ppt_w</p:attrName>
                                        </p:attrNameLst>
                                      </p:cBhvr>
                                      <p:tavLst>
                                        <p:tav tm="0">
                                          <p:val>
                                            <p:strVal val="2/3*#ppt_w"/>
                                          </p:val>
                                        </p:tav>
                                        <p:tav tm="100000">
                                          <p:val>
                                            <p:strVal val="#ppt_w"/>
                                          </p:val>
                                        </p:tav>
                                      </p:tavLst>
                                    </p:anim>
                                    <p:anim calcmode="lin" valueType="num">
                                      <p:cBhvr>
                                        <p:cTn id="34" dur="500" fill="hold"/>
                                        <p:tgtEl>
                                          <p:spTgt spid="206851">
                                            <p:txEl>
                                              <p:pRg st="6" end="6"/>
                                            </p:txEl>
                                          </p:spTgt>
                                        </p:tgtEl>
                                        <p:attrNameLst>
                                          <p:attrName>ppt_h</p:attrName>
                                        </p:attrNameLst>
                                      </p:cBhvr>
                                      <p:tavLst>
                                        <p:tav tm="0">
                                          <p:val>
                                            <p:strVal val="2/3*#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272" fill="hold" grpId="0" nodeType="clickEffect">
                                  <p:stCondLst>
                                    <p:cond delay="0"/>
                                  </p:stCondLst>
                                  <p:childTnLst>
                                    <p:set>
                                      <p:cBhvr>
                                        <p:cTn id="38" dur="1" fill="hold">
                                          <p:stCondLst>
                                            <p:cond delay="0"/>
                                          </p:stCondLst>
                                        </p:cTn>
                                        <p:tgtEl>
                                          <p:spTgt spid="206851">
                                            <p:txEl>
                                              <p:pRg st="7" end="7"/>
                                            </p:txEl>
                                          </p:spTgt>
                                        </p:tgtEl>
                                        <p:attrNameLst>
                                          <p:attrName>style.visibility</p:attrName>
                                        </p:attrNameLst>
                                      </p:cBhvr>
                                      <p:to>
                                        <p:strVal val="visible"/>
                                      </p:to>
                                    </p:set>
                                    <p:anim calcmode="lin" valueType="num">
                                      <p:cBhvr>
                                        <p:cTn id="39" dur="500" fill="hold"/>
                                        <p:tgtEl>
                                          <p:spTgt spid="206851">
                                            <p:txEl>
                                              <p:pRg st="7" end="7"/>
                                            </p:txEl>
                                          </p:spTgt>
                                        </p:tgtEl>
                                        <p:attrNameLst>
                                          <p:attrName>ppt_w</p:attrName>
                                        </p:attrNameLst>
                                      </p:cBhvr>
                                      <p:tavLst>
                                        <p:tav tm="0">
                                          <p:val>
                                            <p:strVal val="2/3*#ppt_w"/>
                                          </p:val>
                                        </p:tav>
                                        <p:tav tm="100000">
                                          <p:val>
                                            <p:strVal val="#ppt_w"/>
                                          </p:val>
                                        </p:tav>
                                      </p:tavLst>
                                    </p:anim>
                                    <p:anim calcmode="lin" valueType="num">
                                      <p:cBhvr>
                                        <p:cTn id="40" dur="500" fill="hold"/>
                                        <p:tgtEl>
                                          <p:spTgt spid="206851">
                                            <p:txEl>
                                              <p:pRg st="7" end="7"/>
                                            </p:txEl>
                                          </p:spTgt>
                                        </p:tgtEl>
                                        <p:attrNameLst>
                                          <p:attrName>ppt_h</p:attrName>
                                        </p:attrNameLst>
                                      </p:cBhvr>
                                      <p:tavLst>
                                        <p:tav tm="0">
                                          <p:val>
                                            <p:strVal val="2/3*#ppt_h"/>
                                          </p:val>
                                        </p:tav>
                                        <p:tav tm="100000">
                                          <p:val>
                                            <p:strVal val="#ppt_h"/>
                                          </p:val>
                                        </p:tav>
                                      </p:tavLst>
                                    </p:anim>
                                  </p:childTnLst>
                                </p:cTn>
                              </p:par>
                              <p:par>
                                <p:cTn id="41" presetID="23" presetClass="entr" presetSubtype="272" fill="hold" grpId="0" nodeType="withEffect">
                                  <p:stCondLst>
                                    <p:cond delay="0"/>
                                  </p:stCondLst>
                                  <p:childTnLst>
                                    <p:set>
                                      <p:cBhvr>
                                        <p:cTn id="42" dur="1" fill="hold">
                                          <p:stCondLst>
                                            <p:cond delay="0"/>
                                          </p:stCondLst>
                                        </p:cTn>
                                        <p:tgtEl>
                                          <p:spTgt spid="206851">
                                            <p:txEl>
                                              <p:pRg st="8" end="8"/>
                                            </p:txEl>
                                          </p:spTgt>
                                        </p:tgtEl>
                                        <p:attrNameLst>
                                          <p:attrName>style.visibility</p:attrName>
                                        </p:attrNameLst>
                                      </p:cBhvr>
                                      <p:to>
                                        <p:strVal val="visible"/>
                                      </p:to>
                                    </p:set>
                                    <p:anim calcmode="lin" valueType="num">
                                      <p:cBhvr>
                                        <p:cTn id="43" dur="500" fill="hold"/>
                                        <p:tgtEl>
                                          <p:spTgt spid="206851">
                                            <p:txEl>
                                              <p:pRg st="8" end="8"/>
                                            </p:txEl>
                                          </p:spTgt>
                                        </p:tgtEl>
                                        <p:attrNameLst>
                                          <p:attrName>ppt_w</p:attrName>
                                        </p:attrNameLst>
                                      </p:cBhvr>
                                      <p:tavLst>
                                        <p:tav tm="0">
                                          <p:val>
                                            <p:strVal val="2/3*#ppt_w"/>
                                          </p:val>
                                        </p:tav>
                                        <p:tav tm="100000">
                                          <p:val>
                                            <p:strVal val="#ppt_w"/>
                                          </p:val>
                                        </p:tav>
                                      </p:tavLst>
                                    </p:anim>
                                    <p:anim calcmode="lin" valueType="num">
                                      <p:cBhvr>
                                        <p:cTn id="44" dur="500" fill="hold"/>
                                        <p:tgtEl>
                                          <p:spTgt spid="206851">
                                            <p:txEl>
                                              <p:pRg st="8" end="8"/>
                                            </p:txEl>
                                          </p:spTgt>
                                        </p:tgtEl>
                                        <p:attrNameLst>
                                          <p:attrName>ppt_h</p:attrName>
                                        </p:attrNameLst>
                                      </p:cBhvr>
                                      <p:tavLst>
                                        <p:tav tm="0">
                                          <p:val>
                                            <p:strVal val="2/3*#ppt_h"/>
                                          </p:val>
                                        </p:tav>
                                        <p:tav tm="100000">
                                          <p:val>
                                            <p:strVal val="#ppt_h"/>
                                          </p:val>
                                        </p:tav>
                                      </p:tavLst>
                                    </p:anim>
                                  </p:childTnLst>
                                </p:cTn>
                              </p:par>
                              <p:par>
                                <p:cTn id="45" presetID="23" presetClass="entr" presetSubtype="272" fill="hold" grpId="0" nodeType="withEffect">
                                  <p:stCondLst>
                                    <p:cond delay="0"/>
                                  </p:stCondLst>
                                  <p:childTnLst>
                                    <p:set>
                                      <p:cBhvr>
                                        <p:cTn id="46" dur="1" fill="hold">
                                          <p:stCondLst>
                                            <p:cond delay="0"/>
                                          </p:stCondLst>
                                        </p:cTn>
                                        <p:tgtEl>
                                          <p:spTgt spid="206851">
                                            <p:txEl>
                                              <p:pRg st="9" end="9"/>
                                            </p:txEl>
                                          </p:spTgt>
                                        </p:tgtEl>
                                        <p:attrNameLst>
                                          <p:attrName>style.visibility</p:attrName>
                                        </p:attrNameLst>
                                      </p:cBhvr>
                                      <p:to>
                                        <p:strVal val="visible"/>
                                      </p:to>
                                    </p:set>
                                    <p:anim calcmode="lin" valueType="num">
                                      <p:cBhvr>
                                        <p:cTn id="47" dur="500" fill="hold"/>
                                        <p:tgtEl>
                                          <p:spTgt spid="206851">
                                            <p:txEl>
                                              <p:pRg st="9" end="9"/>
                                            </p:txEl>
                                          </p:spTgt>
                                        </p:tgtEl>
                                        <p:attrNameLst>
                                          <p:attrName>ppt_w</p:attrName>
                                        </p:attrNameLst>
                                      </p:cBhvr>
                                      <p:tavLst>
                                        <p:tav tm="0">
                                          <p:val>
                                            <p:strVal val="2/3*#ppt_w"/>
                                          </p:val>
                                        </p:tav>
                                        <p:tav tm="100000">
                                          <p:val>
                                            <p:strVal val="#ppt_w"/>
                                          </p:val>
                                        </p:tav>
                                      </p:tavLst>
                                    </p:anim>
                                    <p:anim calcmode="lin" valueType="num">
                                      <p:cBhvr>
                                        <p:cTn id="48" dur="500" fill="hold"/>
                                        <p:tgtEl>
                                          <p:spTgt spid="206851">
                                            <p:txEl>
                                              <p:pRg st="9" end="9"/>
                                            </p:txEl>
                                          </p:spTgt>
                                        </p:tgtEl>
                                        <p:attrNameLst>
                                          <p:attrName>ppt_h</p:attrName>
                                        </p:attrNameLst>
                                      </p:cBhvr>
                                      <p:tavLst>
                                        <p:tav tm="0">
                                          <p:val>
                                            <p:strVal val="2/3*#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272" fill="hold" grpId="0" nodeType="clickEffect">
                                  <p:stCondLst>
                                    <p:cond delay="0"/>
                                  </p:stCondLst>
                                  <p:childTnLst>
                                    <p:set>
                                      <p:cBhvr>
                                        <p:cTn id="52" dur="1" fill="hold">
                                          <p:stCondLst>
                                            <p:cond delay="0"/>
                                          </p:stCondLst>
                                        </p:cTn>
                                        <p:tgtEl>
                                          <p:spTgt spid="206851">
                                            <p:txEl>
                                              <p:pRg st="10" end="10"/>
                                            </p:txEl>
                                          </p:spTgt>
                                        </p:tgtEl>
                                        <p:attrNameLst>
                                          <p:attrName>style.visibility</p:attrName>
                                        </p:attrNameLst>
                                      </p:cBhvr>
                                      <p:to>
                                        <p:strVal val="visible"/>
                                      </p:to>
                                    </p:set>
                                    <p:anim calcmode="lin" valueType="num">
                                      <p:cBhvr>
                                        <p:cTn id="53" dur="500" fill="hold"/>
                                        <p:tgtEl>
                                          <p:spTgt spid="206851">
                                            <p:txEl>
                                              <p:pRg st="10" end="10"/>
                                            </p:txEl>
                                          </p:spTgt>
                                        </p:tgtEl>
                                        <p:attrNameLst>
                                          <p:attrName>ppt_w</p:attrName>
                                        </p:attrNameLst>
                                      </p:cBhvr>
                                      <p:tavLst>
                                        <p:tav tm="0">
                                          <p:val>
                                            <p:strVal val="2/3*#ppt_w"/>
                                          </p:val>
                                        </p:tav>
                                        <p:tav tm="100000">
                                          <p:val>
                                            <p:strVal val="#ppt_w"/>
                                          </p:val>
                                        </p:tav>
                                      </p:tavLst>
                                    </p:anim>
                                    <p:anim calcmode="lin" valueType="num">
                                      <p:cBhvr>
                                        <p:cTn id="54" dur="500" fill="hold"/>
                                        <p:tgtEl>
                                          <p:spTgt spid="206851">
                                            <p:txEl>
                                              <p:pRg st="10" end="10"/>
                                            </p:txEl>
                                          </p:spTgt>
                                        </p:tgtEl>
                                        <p:attrNameLst>
                                          <p:attrName>ppt_h</p:attrName>
                                        </p:attrNameLst>
                                      </p:cBhvr>
                                      <p:tavLst>
                                        <p:tav tm="0">
                                          <p:val>
                                            <p:strVal val="2/3*#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272" fill="hold" grpId="0" nodeType="clickEffect">
                                  <p:stCondLst>
                                    <p:cond delay="0"/>
                                  </p:stCondLst>
                                  <p:childTnLst>
                                    <p:set>
                                      <p:cBhvr>
                                        <p:cTn id="58" dur="1" fill="hold">
                                          <p:stCondLst>
                                            <p:cond delay="0"/>
                                          </p:stCondLst>
                                        </p:cTn>
                                        <p:tgtEl>
                                          <p:spTgt spid="206851">
                                            <p:txEl>
                                              <p:pRg st="11" end="11"/>
                                            </p:txEl>
                                          </p:spTgt>
                                        </p:tgtEl>
                                        <p:attrNameLst>
                                          <p:attrName>style.visibility</p:attrName>
                                        </p:attrNameLst>
                                      </p:cBhvr>
                                      <p:to>
                                        <p:strVal val="visible"/>
                                      </p:to>
                                    </p:set>
                                    <p:anim calcmode="lin" valueType="num">
                                      <p:cBhvr>
                                        <p:cTn id="59" dur="500" fill="hold"/>
                                        <p:tgtEl>
                                          <p:spTgt spid="206851">
                                            <p:txEl>
                                              <p:pRg st="11" end="11"/>
                                            </p:txEl>
                                          </p:spTgt>
                                        </p:tgtEl>
                                        <p:attrNameLst>
                                          <p:attrName>ppt_w</p:attrName>
                                        </p:attrNameLst>
                                      </p:cBhvr>
                                      <p:tavLst>
                                        <p:tav tm="0">
                                          <p:val>
                                            <p:strVal val="2/3*#ppt_w"/>
                                          </p:val>
                                        </p:tav>
                                        <p:tav tm="100000">
                                          <p:val>
                                            <p:strVal val="#ppt_w"/>
                                          </p:val>
                                        </p:tav>
                                      </p:tavLst>
                                    </p:anim>
                                    <p:anim calcmode="lin" valueType="num">
                                      <p:cBhvr>
                                        <p:cTn id="60" dur="500" fill="hold"/>
                                        <p:tgtEl>
                                          <p:spTgt spid="206851">
                                            <p:txEl>
                                              <p:pRg st="11" end="11"/>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85800" y="228600"/>
            <a:ext cx="7772400" cy="990600"/>
          </a:xfrm>
        </p:spPr>
        <p:txBody>
          <a:bodyPr/>
          <a:lstStyle/>
          <a:p>
            <a:r>
              <a:rPr lang="en-US"/>
              <a:t>Types of Symbolic Displays</a:t>
            </a:r>
          </a:p>
        </p:txBody>
      </p:sp>
      <p:sp>
        <p:nvSpPr>
          <p:cNvPr id="258051" name="Rectangle 3"/>
          <p:cNvSpPr>
            <a:spLocks noGrp="1" noChangeArrowheads="1"/>
          </p:cNvSpPr>
          <p:nvPr>
            <p:ph type="body" idx="1"/>
          </p:nvPr>
        </p:nvSpPr>
        <p:spPr>
          <a:xfrm>
            <a:off x="685800" y="1219200"/>
            <a:ext cx="7772400" cy="4114800"/>
          </a:xfrm>
        </p:spPr>
        <p:txBody>
          <a:bodyPr/>
          <a:lstStyle/>
          <a:p>
            <a:r>
              <a:rPr lang="en-US"/>
              <a:t>Maps</a:t>
            </a:r>
          </a:p>
          <a:p>
            <a:pPr lvl="1"/>
            <a:r>
              <a:rPr lang="en-US"/>
              <a:t>internal relations determined (in part) by the spatial relations of what is pictured</a:t>
            </a:r>
          </a:p>
          <a:p>
            <a:pPr lvl="1"/>
            <a:r>
              <a:rPr lang="en-US"/>
              <a:t>labels paired with locations</a:t>
            </a:r>
          </a:p>
        </p:txBody>
      </p:sp>
      <p:pic>
        <p:nvPicPr>
          <p:cNvPr id="258052" name="Picture 4" descr="C:\MyDocuments\Viz\images\wildm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0" y="3186113"/>
            <a:ext cx="3254375" cy="3314700"/>
          </a:xfrm>
          <a:prstGeom prst="rect">
            <a:avLst/>
          </a:prstGeom>
          <a:noFill/>
          <a:extLst>
            <a:ext uri="{909E8E84-426E-40dd-AFC4-6F175D3DCCD1}">
              <a14:hiddenFill xmlns:a14="http://schemas.microsoft.com/office/drawing/2010/main">
                <a:solidFill>
                  <a:srgbClr val="FFFFFF"/>
                </a:solidFill>
              </a14:hiddenFill>
            </a:ext>
          </a:extLst>
        </p:spPr>
      </p:pic>
      <p:sp>
        <p:nvSpPr>
          <p:cNvPr id="258053" name="Rectangle 5"/>
          <p:cNvSpPr>
            <a:spLocks noChangeArrowheads="1"/>
          </p:cNvSpPr>
          <p:nvPr/>
        </p:nvSpPr>
        <p:spPr bwMode="auto">
          <a:xfrm>
            <a:off x="609600" y="3886200"/>
            <a:ext cx="45720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vl="2">
              <a:spcBef>
                <a:spcPct val="50000"/>
              </a:spcBef>
              <a:buClr>
                <a:schemeClr val="tx2"/>
              </a:buClr>
              <a:buSzPct val="60000"/>
              <a:buFont typeface="Wingdings" charset="0"/>
              <a:buNone/>
            </a:pPr>
            <a:r>
              <a:rPr lang="en-US" sz="2600">
                <a:solidFill>
                  <a:schemeClr val="tx2"/>
                </a:solidFill>
                <a:latin typeface="Tahoma" charset="0"/>
              </a:rPr>
              <a:t>Examples: </a:t>
            </a:r>
          </a:p>
          <a:p>
            <a:pPr lvl="2">
              <a:spcBef>
                <a:spcPct val="50000"/>
              </a:spcBef>
              <a:buClr>
                <a:schemeClr val="tx2"/>
              </a:buClr>
              <a:buSzPct val="60000"/>
              <a:buFont typeface="Wingdings" charset="0"/>
              <a:buNone/>
            </a:pPr>
            <a:r>
              <a:rPr lang="en-US" sz="2600">
                <a:solidFill>
                  <a:schemeClr val="tx2"/>
                </a:solidFill>
                <a:latin typeface="Tahoma" charset="0"/>
              </a:rPr>
              <a:t>map of census data topographic maps</a:t>
            </a:r>
          </a:p>
          <a:p>
            <a:pPr lvl="2">
              <a:spcBef>
                <a:spcPct val="50000"/>
              </a:spcBef>
              <a:buClr>
                <a:schemeClr val="tx2"/>
              </a:buClr>
              <a:buSzPct val="60000"/>
              <a:buFont typeface="Wingdings" charset="0"/>
              <a:buNone/>
            </a:pPr>
            <a:r>
              <a:rPr lang="en-US" sz="2100">
                <a:latin typeface="Tahoma" charset="0"/>
              </a:rPr>
              <a:t>From www.thehighsierra.com</a:t>
            </a:r>
          </a:p>
        </p:txBody>
      </p:sp>
    </p:spTree>
    <p:extLst>
      <p:ext uri="{BB962C8B-B14F-4D97-AF65-F5344CB8AC3E}">
        <p14:creationId xmlns:p14="http://schemas.microsoft.com/office/powerpoint/2010/main" val="1079860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685800" y="0"/>
            <a:ext cx="7772400" cy="990600"/>
          </a:xfrm>
        </p:spPr>
        <p:txBody>
          <a:bodyPr/>
          <a:lstStyle/>
          <a:p>
            <a:r>
              <a:rPr lang="en-US"/>
              <a:t>Types of Symbolic Displays</a:t>
            </a:r>
          </a:p>
        </p:txBody>
      </p:sp>
      <p:sp>
        <p:nvSpPr>
          <p:cNvPr id="259075" name="Rectangle 3"/>
          <p:cNvSpPr>
            <a:spLocks noGrp="1" noChangeArrowheads="1"/>
          </p:cNvSpPr>
          <p:nvPr>
            <p:ph type="body" idx="1"/>
          </p:nvPr>
        </p:nvSpPr>
        <p:spPr>
          <a:xfrm>
            <a:off x="685800" y="990600"/>
            <a:ext cx="7772400" cy="4114800"/>
          </a:xfrm>
        </p:spPr>
        <p:txBody>
          <a:bodyPr/>
          <a:lstStyle/>
          <a:p>
            <a:pPr>
              <a:buFontTx/>
              <a:buNone/>
            </a:pPr>
            <a:r>
              <a:rPr lang="en-US" sz="2800"/>
              <a:t>Diagrams</a:t>
            </a:r>
          </a:p>
          <a:p>
            <a:pPr lvl="1"/>
            <a:r>
              <a:rPr lang="en-US"/>
              <a:t>schematic pictures of objects or entities</a:t>
            </a:r>
          </a:p>
          <a:p>
            <a:pPr lvl="1"/>
            <a:r>
              <a:rPr lang="en-US"/>
              <a:t>parts are symbolic (unlike photographs)</a:t>
            </a:r>
          </a:p>
          <a:p>
            <a:pPr lvl="2"/>
            <a:r>
              <a:rPr lang="en-US">
                <a:solidFill>
                  <a:schemeClr val="tx2"/>
                </a:solidFill>
              </a:rPr>
              <a:t>how-to illustrations</a:t>
            </a:r>
          </a:p>
          <a:p>
            <a:pPr lvl="2"/>
            <a:r>
              <a:rPr lang="en-US">
                <a:solidFill>
                  <a:schemeClr val="tx2"/>
                </a:solidFill>
              </a:rPr>
              <a:t>figures in a manual</a:t>
            </a:r>
          </a:p>
        </p:txBody>
      </p:sp>
      <p:pic>
        <p:nvPicPr>
          <p:cNvPr id="259076" name="Picture 4" descr="C:\MyDocuments\Viz\images\br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5175" y="2198688"/>
            <a:ext cx="4086225" cy="4197350"/>
          </a:xfrm>
          <a:prstGeom prst="rect">
            <a:avLst/>
          </a:prstGeom>
          <a:noFill/>
          <a:extLst>
            <a:ext uri="{909E8E84-426E-40dd-AFC4-6F175D3DCCD1}">
              <a14:hiddenFill xmlns:a14="http://schemas.microsoft.com/office/drawing/2010/main">
                <a:solidFill>
                  <a:srgbClr val="FFFFFF"/>
                </a:solidFill>
              </a14:hiddenFill>
            </a:ext>
          </a:extLst>
        </p:spPr>
      </p:pic>
      <p:sp>
        <p:nvSpPr>
          <p:cNvPr id="259077" name="Rectangle 5"/>
          <p:cNvSpPr>
            <a:spLocks noChangeArrowheads="1"/>
          </p:cNvSpPr>
          <p:nvPr/>
        </p:nvSpPr>
        <p:spPr bwMode="auto">
          <a:xfrm>
            <a:off x="-333375" y="5091113"/>
            <a:ext cx="4800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vl="2">
              <a:spcBef>
                <a:spcPct val="20000"/>
              </a:spcBef>
              <a:buClr>
                <a:schemeClr val="tx2"/>
              </a:buClr>
              <a:buSzPct val="60000"/>
              <a:buFont typeface="Wingdings" charset="0"/>
              <a:buNone/>
            </a:pPr>
            <a:r>
              <a:rPr lang="en-US" sz="1800">
                <a:latin typeface="Tahoma" charset="0"/>
              </a:rPr>
              <a:t>From Glietman, Henry. Psychology. W.W. Norton and Company, Inc. New York, 1995</a:t>
            </a:r>
          </a:p>
        </p:txBody>
      </p:sp>
    </p:spTree>
    <p:extLst>
      <p:ext uri="{BB962C8B-B14F-4D97-AF65-F5344CB8AC3E}">
        <p14:creationId xmlns:p14="http://schemas.microsoft.com/office/powerpoint/2010/main" val="1013503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t>Anatomy of a Graph </a:t>
            </a:r>
            <a:r>
              <a:rPr lang="en-US" sz="2100"/>
              <a:t>(Kosslyn 89)</a:t>
            </a:r>
          </a:p>
        </p:txBody>
      </p:sp>
      <p:sp>
        <p:nvSpPr>
          <p:cNvPr id="260099" name="Rectangle 3"/>
          <p:cNvSpPr>
            <a:spLocks noGrp="1" noChangeArrowheads="1"/>
          </p:cNvSpPr>
          <p:nvPr>
            <p:ph type="body" idx="1"/>
          </p:nvPr>
        </p:nvSpPr>
        <p:spPr>
          <a:xfrm>
            <a:off x="762000" y="1828800"/>
            <a:ext cx="7772400" cy="4114800"/>
          </a:xfrm>
        </p:spPr>
        <p:txBody>
          <a:bodyPr>
            <a:normAutofit lnSpcReduction="10000"/>
          </a:bodyPr>
          <a:lstStyle/>
          <a:p>
            <a:r>
              <a:rPr lang="en-US"/>
              <a:t>Framework	</a:t>
            </a:r>
          </a:p>
          <a:p>
            <a:pPr lvl="1"/>
            <a:r>
              <a:rPr lang="en-US"/>
              <a:t>sets the stage</a:t>
            </a:r>
          </a:p>
          <a:p>
            <a:pPr lvl="1"/>
            <a:r>
              <a:rPr lang="en-US"/>
              <a:t>kinds of measurements, scale, ...</a:t>
            </a:r>
          </a:p>
          <a:p>
            <a:r>
              <a:rPr lang="en-US"/>
              <a:t>Content</a:t>
            </a:r>
          </a:p>
          <a:p>
            <a:pPr lvl="1"/>
            <a:r>
              <a:rPr lang="en-US"/>
              <a:t>marks</a:t>
            </a:r>
          </a:p>
          <a:p>
            <a:pPr lvl="1"/>
            <a:r>
              <a:rPr lang="en-US"/>
              <a:t>point symbols, lines, areas, bars, …</a:t>
            </a:r>
          </a:p>
          <a:p>
            <a:r>
              <a:rPr lang="en-US"/>
              <a:t>Labels</a:t>
            </a:r>
          </a:p>
          <a:p>
            <a:pPr lvl="1"/>
            <a:r>
              <a:rPr lang="en-US"/>
              <a:t>title, axes, tic marks, ...</a:t>
            </a:r>
          </a:p>
        </p:txBody>
      </p:sp>
    </p:spTree>
    <p:extLst>
      <p:ext uri="{BB962C8B-B14F-4D97-AF65-F5344CB8AC3E}">
        <p14:creationId xmlns:p14="http://schemas.microsoft.com/office/powerpoint/2010/main" val="2045602461"/>
      </p:ext>
    </p:extLst>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t>Basic Types of Data</a:t>
            </a:r>
          </a:p>
        </p:txBody>
      </p:sp>
      <p:sp>
        <p:nvSpPr>
          <p:cNvPr id="261123" name="Rectangle 3"/>
          <p:cNvSpPr>
            <a:spLocks noGrp="1" noChangeArrowheads="1"/>
          </p:cNvSpPr>
          <p:nvPr>
            <p:ph type="body" idx="1"/>
          </p:nvPr>
        </p:nvSpPr>
        <p:spPr/>
        <p:txBody>
          <a:bodyPr>
            <a:normAutofit lnSpcReduction="10000"/>
          </a:bodyPr>
          <a:lstStyle/>
          <a:p>
            <a:r>
              <a:rPr lang="en-US"/>
              <a:t>Nominal (qualitative)</a:t>
            </a:r>
          </a:p>
          <a:p>
            <a:pPr lvl="1"/>
            <a:r>
              <a:rPr lang="en-US"/>
              <a:t>(no inherent order)</a:t>
            </a:r>
          </a:p>
          <a:p>
            <a:pPr lvl="1"/>
            <a:r>
              <a:rPr lang="en-US"/>
              <a:t>city names, types of diseases, ...</a:t>
            </a:r>
          </a:p>
          <a:p>
            <a:r>
              <a:rPr lang="en-US"/>
              <a:t>Ordinal (qualitative)</a:t>
            </a:r>
          </a:p>
          <a:p>
            <a:pPr lvl="1"/>
            <a:r>
              <a:rPr lang="en-US"/>
              <a:t>(ordered, but not at measurable intervals)</a:t>
            </a:r>
          </a:p>
          <a:p>
            <a:pPr lvl="1"/>
            <a:r>
              <a:rPr lang="en-US"/>
              <a:t>first, second, third, …</a:t>
            </a:r>
          </a:p>
          <a:p>
            <a:pPr lvl="1"/>
            <a:r>
              <a:rPr lang="en-US"/>
              <a:t>cold, warm, hot</a:t>
            </a:r>
          </a:p>
          <a:p>
            <a:r>
              <a:rPr lang="en-US"/>
              <a:t>Interval (quantitative)</a:t>
            </a:r>
          </a:p>
          <a:p>
            <a:pPr lvl="1"/>
            <a:r>
              <a:rPr lang="en-US"/>
              <a:t>list of integers or reals</a:t>
            </a:r>
          </a:p>
        </p:txBody>
      </p:sp>
    </p:spTree>
    <p:extLst>
      <p:ext uri="{BB962C8B-B14F-4D97-AF65-F5344CB8AC3E}">
        <p14:creationId xmlns:p14="http://schemas.microsoft.com/office/powerpoint/2010/main" val="2682104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685800" y="228600"/>
            <a:ext cx="7772400" cy="990600"/>
          </a:xfrm>
        </p:spPr>
        <p:txBody>
          <a:bodyPr/>
          <a:lstStyle/>
          <a:p>
            <a:r>
              <a:rPr lang="en-US"/>
              <a:t>Common Graph Types</a:t>
            </a:r>
          </a:p>
        </p:txBody>
      </p:sp>
      <p:sp>
        <p:nvSpPr>
          <p:cNvPr id="262147" name="Text Box 3"/>
          <p:cNvSpPr txBox="1">
            <a:spLocks noChangeArrowheads="1"/>
          </p:cNvSpPr>
          <p:nvPr/>
        </p:nvSpPr>
        <p:spPr bwMode="auto">
          <a:xfrm>
            <a:off x="914400" y="6019800"/>
            <a:ext cx="1635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length of page</a:t>
            </a:r>
            <a:endParaRPr lang="en-US"/>
          </a:p>
        </p:txBody>
      </p:sp>
      <p:sp>
        <p:nvSpPr>
          <p:cNvPr id="262148" name="Text Box 4"/>
          <p:cNvSpPr txBox="1">
            <a:spLocks noChangeArrowheads="1"/>
          </p:cNvSpPr>
          <p:nvPr/>
        </p:nvSpPr>
        <p:spPr bwMode="auto">
          <a:xfrm rot="-5400000">
            <a:off x="-246062" y="4570412"/>
            <a:ext cx="180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length of access</a:t>
            </a:r>
          </a:p>
        </p:txBody>
      </p:sp>
      <p:sp>
        <p:nvSpPr>
          <p:cNvPr id="262149" name="Freeform 5"/>
          <p:cNvSpPr>
            <a:spLocks/>
          </p:cNvSpPr>
          <p:nvPr/>
        </p:nvSpPr>
        <p:spPr bwMode="auto">
          <a:xfrm>
            <a:off x="1120775" y="5511800"/>
            <a:ext cx="1509713" cy="41275"/>
          </a:xfrm>
          <a:custGeom>
            <a:avLst/>
            <a:gdLst>
              <a:gd name="T0" fmla="*/ 0 w 951"/>
              <a:gd name="T1" fmla="*/ 26 h 26"/>
              <a:gd name="T2" fmla="*/ 32 w 951"/>
              <a:gd name="T3" fmla="*/ 0 h 26"/>
              <a:gd name="T4" fmla="*/ 951 w 951"/>
              <a:gd name="T5" fmla="*/ 0 h 26"/>
              <a:gd name="T6" fmla="*/ 920 w 951"/>
              <a:gd name="T7" fmla="*/ 26 h 26"/>
              <a:gd name="T8" fmla="*/ 0 w 951"/>
              <a:gd name="T9" fmla="*/ 26 h 26"/>
            </a:gdLst>
            <a:ahLst/>
            <a:cxnLst>
              <a:cxn ang="0">
                <a:pos x="T0" y="T1"/>
              </a:cxn>
              <a:cxn ang="0">
                <a:pos x="T2" y="T3"/>
              </a:cxn>
              <a:cxn ang="0">
                <a:pos x="T4" y="T5"/>
              </a:cxn>
              <a:cxn ang="0">
                <a:pos x="T6" y="T7"/>
              </a:cxn>
              <a:cxn ang="0">
                <a:pos x="T8" y="T9"/>
              </a:cxn>
            </a:cxnLst>
            <a:rect l="0" t="0" r="r" b="b"/>
            <a:pathLst>
              <a:path w="951" h="26">
                <a:moveTo>
                  <a:pt x="0" y="26"/>
                </a:moveTo>
                <a:lnTo>
                  <a:pt x="32" y="0"/>
                </a:lnTo>
                <a:lnTo>
                  <a:pt x="951" y="0"/>
                </a:lnTo>
                <a:lnTo>
                  <a:pt x="920" y="26"/>
                </a:lnTo>
                <a:lnTo>
                  <a:pt x="0" y="2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2150" name="Freeform 6"/>
          <p:cNvSpPr>
            <a:spLocks/>
          </p:cNvSpPr>
          <p:nvPr/>
        </p:nvSpPr>
        <p:spPr bwMode="auto">
          <a:xfrm>
            <a:off x="1120775" y="4102100"/>
            <a:ext cx="50800" cy="1450975"/>
          </a:xfrm>
          <a:custGeom>
            <a:avLst/>
            <a:gdLst>
              <a:gd name="T0" fmla="*/ 0 w 32"/>
              <a:gd name="T1" fmla="*/ 914 h 914"/>
              <a:gd name="T2" fmla="*/ 0 w 32"/>
              <a:gd name="T3" fmla="*/ 25 h 914"/>
              <a:gd name="T4" fmla="*/ 32 w 32"/>
              <a:gd name="T5" fmla="*/ 0 h 914"/>
              <a:gd name="T6" fmla="*/ 32 w 32"/>
              <a:gd name="T7" fmla="*/ 888 h 914"/>
              <a:gd name="T8" fmla="*/ 0 w 32"/>
              <a:gd name="T9" fmla="*/ 914 h 914"/>
            </a:gdLst>
            <a:ahLst/>
            <a:cxnLst>
              <a:cxn ang="0">
                <a:pos x="T0" y="T1"/>
              </a:cxn>
              <a:cxn ang="0">
                <a:pos x="T2" y="T3"/>
              </a:cxn>
              <a:cxn ang="0">
                <a:pos x="T4" y="T5"/>
              </a:cxn>
              <a:cxn ang="0">
                <a:pos x="T6" y="T7"/>
              </a:cxn>
              <a:cxn ang="0">
                <a:pos x="T8" y="T9"/>
              </a:cxn>
            </a:cxnLst>
            <a:rect l="0" t="0" r="r" b="b"/>
            <a:pathLst>
              <a:path w="32" h="914">
                <a:moveTo>
                  <a:pt x="0" y="914"/>
                </a:moveTo>
                <a:lnTo>
                  <a:pt x="0" y="25"/>
                </a:lnTo>
                <a:lnTo>
                  <a:pt x="32" y="0"/>
                </a:lnTo>
                <a:lnTo>
                  <a:pt x="32" y="888"/>
                </a:lnTo>
                <a:lnTo>
                  <a:pt x="0" y="91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2151" name="Rectangle 7"/>
          <p:cNvSpPr>
            <a:spLocks noChangeArrowheads="1"/>
          </p:cNvSpPr>
          <p:nvPr/>
        </p:nvSpPr>
        <p:spPr bwMode="auto">
          <a:xfrm>
            <a:off x="1171575" y="4102100"/>
            <a:ext cx="1458913"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2152" name="Freeform 8"/>
          <p:cNvSpPr>
            <a:spLocks/>
          </p:cNvSpPr>
          <p:nvPr/>
        </p:nvSpPr>
        <p:spPr bwMode="auto">
          <a:xfrm>
            <a:off x="1120775" y="5511800"/>
            <a:ext cx="1509713" cy="41275"/>
          </a:xfrm>
          <a:custGeom>
            <a:avLst/>
            <a:gdLst>
              <a:gd name="T0" fmla="*/ 0 w 302"/>
              <a:gd name="T1" fmla="*/ 8 h 8"/>
              <a:gd name="T2" fmla="*/ 10 w 302"/>
              <a:gd name="T3" fmla="*/ 0 h 8"/>
              <a:gd name="T4" fmla="*/ 302 w 302"/>
              <a:gd name="T5" fmla="*/ 0 h 8"/>
            </a:gdLst>
            <a:ahLst/>
            <a:cxnLst>
              <a:cxn ang="0">
                <a:pos x="T0" y="T1"/>
              </a:cxn>
              <a:cxn ang="0">
                <a:pos x="T2" y="T3"/>
              </a:cxn>
              <a:cxn ang="0">
                <a:pos x="T4" y="T5"/>
              </a:cxn>
            </a:cxnLst>
            <a:rect l="0" t="0" r="r" b="b"/>
            <a:pathLst>
              <a:path w="302" h="8">
                <a:moveTo>
                  <a:pt x="0" y="8"/>
                </a:moveTo>
                <a:lnTo>
                  <a:pt x="10" y="0"/>
                </a:lnTo>
                <a:lnTo>
                  <a:pt x="302" y="0"/>
                </a:lnTo>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53" name="Freeform 9"/>
          <p:cNvSpPr>
            <a:spLocks/>
          </p:cNvSpPr>
          <p:nvPr/>
        </p:nvSpPr>
        <p:spPr bwMode="auto">
          <a:xfrm>
            <a:off x="1120775" y="5357813"/>
            <a:ext cx="1509713" cy="39687"/>
          </a:xfrm>
          <a:custGeom>
            <a:avLst/>
            <a:gdLst>
              <a:gd name="T0" fmla="*/ 0 w 302"/>
              <a:gd name="T1" fmla="*/ 8 h 8"/>
              <a:gd name="T2" fmla="*/ 10 w 302"/>
              <a:gd name="T3" fmla="*/ 0 h 8"/>
              <a:gd name="T4" fmla="*/ 302 w 302"/>
              <a:gd name="T5" fmla="*/ 0 h 8"/>
            </a:gdLst>
            <a:ahLst/>
            <a:cxnLst>
              <a:cxn ang="0">
                <a:pos x="T0" y="T1"/>
              </a:cxn>
              <a:cxn ang="0">
                <a:pos x="T2" y="T3"/>
              </a:cxn>
              <a:cxn ang="0">
                <a:pos x="T4" y="T5"/>
              </a:cxn>
            </a:cxnLst>
            <a:rect l="0" t="0" r="r" b="b"/>
            <a:pathLst>
              <a:path w="302" h="8">
                <a:moveTo>
                  <a:pt x="0" y="8"/>
                </a:moveTo>
                <a:lnTo>
                  <a:pt x="10" y="0"/>
                </a:lnTo>
                <a:lnTo>
                  <a:pt x="302" y="0"/>
                </a:lnTo>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54" name="Freeform 10"/>
          <p:cNvSpPr>
            <a:spLocks/>
          </p:cNvSpPr>
          <p:nvPr/>
        </p:nvSpPr>
        <p:spPr bwMode="auto">
          <a:xfrm>
            <a:off x="1120775" y="5202238"/>
            <a:ext cx="1509713" cy="34925"/>
          </a:xfrm>
          <a:custGeom>
            <a:avLst/>
            <a:gdLst>
              <a:gd name="T0" fmla="*/ 0 w 302"/>
              <a:gd name="T1" fmla="*/ 7 h 7"/>
              <a:gd name="T2" fmla="*/ 10 w 302"/>
              <a:gd name="T3" fmla="*/ 0 h 7"/>
              <a:gd name="T4" fmla="*/ 302 w 302"/>
              <a:gd name="T5" fmla="*/ 0 h 7"/>
            </a:gdLst>
            <a:ahLst/>
            <a:cxnLst>
              <a:cxn ang="0">
                <a:pos x="T0" y="T1"/>
              </a:cxn>
              <a:cxn ang="0">
                <a:pos x="T2" y="T3"/>
              </a:cxn>
              <a:cxn ang="0">
                <a:pos x="T4" y="T5"/>
              </a:cxn>
            </a:cxnLst>
            <a:rect l="0" t="0" r="r" b="b"/>
            <a:pathLst>
              <a:path w="302" h="7">
                <a:moveTo>
                  <a:pt x="0" y="7"/>
                </a:moveTo>
                <a:lnTo>
                  <a:pt x="10" y="0"/>
                </a:lnTo>
                <a:lnTo>
                  <a:pt x="302" y="0"/>
                </a:lnTo>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55" name="Freeform 11"/>
          <p:cNvSpPr>
            <a:spLocks/>
          </p:cNvSpPr>
          <p:nvPr/>
        </p:nvSpPr>
        <p:spPr bwMode="auto">
          <a:xfrm>
            <a:off x="1120775" y="5041900"/>
            <a:ext cx="1509713" cy="41275"/>
          </a:xfrm>
          <a:custGeom>
            <a:avLst/>
            <a:gdLst>
              <a:gd name="T0" fmla="*/ 0 w 302"/>
              <a:gd name="T1" fmla="*/ 8 h 8"/>
              <a:gd name="T2" fmla="*/ 10 w 302"/>
              <a:gd name="T3" fmla="*/ 0 h 8"/>
              <a:gd name="T4" fmla="*/ 302 w 302"/>
              <a:gd name="T5" fmla="*/ 0 h 8"/>
            </a:gdLst>
            <a:ahLst/>
            <a:cxnLst>
              <a:cxn ang="0">
                <a:pos x="T0" y="T1"/>
              </a:cxn>
              <a:cxn ang="0">
                <a:pos x="T2" y="T3"/>
              </a:cxn>
              <a:cxn ang="0">
                <a:pos x="T4" y="T5"/>
              </a:cxn>
            </a:cxnLst>
            <a:rect l="0" t="0" r="r" b="b"/>
            <a:pathLst>
              <a:path w="302" h="8">
                <a:moveTo>
                  <a:pt x="0" y="8"/>
                </a:moveTo>
                <a:lnTo>
                  <a:pt x="10" y="0"/>
                </a:lnTo>
                <a:lnTo>
                  <a:pt x="302" y="0"/>
                </a:lnTo>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56" name="Freeform 12"/>
          <p:cNvSpPr>
            <a:spLocks/>
          </p:cNvSpPr>
          <p:nvPr/>
        </p:nvSpPr>
        <p:spPr bwMode="auto">
          <a:xfrm>
            <a:off x="1120775" y="4887913"/>
            <a:ext cx="1509713" cy="34925"/>
          </a:xfrm>
          <a:custGeom>
            <a:avLst/>
            <a:gdLst>
              <a:gd name="T0" fmla="*/ 0 w 302"/>
              <a:gd name="T1" fmla="*/ 7 h 7"/>
              <a:gd name="T2" fmla="*/ 10 w 302"/>
              <a:gd name="T3" fmla="*/ 0 h 7"/>
              <a:gd name="T4" fmla="*/ 302 w 302"/>
              <a:gd name="T5" fmla="*/ 0 h 7"/>
            </a:gdLst>
            <a:ahLst/>
            <a:cxnLst>
              <a:cxn ang="0">
                <a:pos x="T0" y="T1"/>
              </a:cxn>
              <a:cxn ang="0">
                <a:pos x="T2" y="T3"/>
              </a:cxn>
              <a:cxn ang="0">
                <a:pos x="T4" y="T5"/>
              </a:cxn>
            </a:cxnLst>
            <a:rect l="0" t="0" r="r" b="b"/>
            <a:pathLst>
              <a:path w="302" h="7">
                <a:moveTo>
                  <a:pt x="0" y="7"/>
                </a:moveTo>
                <a:lnTo>
                  <a:pt x="10" y="0"/>
                </a:lnTo>
                <a:lnTo>
                  <a:pt x="302" y="0"/>
                </a:lnTo>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57" name="Freeform 13"/>
          <p:cNvSpPr>
            <a:spLocks/>
          </p:cNvSpPr>
          <p:nvPr/>
        </p:nvSpPr>
        <p:spPr bwMode="auto">
          <a:xfrm>
            <a:off x="1120775" y="4732338"/>
            <a:ext cx="1509713" cy="34925"/>
          </a:xfrm>
          <a:custGeom>
            <a:avLst/>
            <a:gdLst>
              <a:gd name="T0" fmla="*/ 0 w 302"/>
              <a:gd name="T1" fmla="*/ 7 h 7"/>
              <a:gd name="T2" fmla="*/ 10 w 302"/>
              <a:gd name="T3" fmla="*/ 0 h 7"/>
              <a:gd name="T4" fmla="*/ 302 w 302"/>
              <a:gd name="T5" fmla="*/ 0 h 7"/>
            </a:gdLst>
            <a:ahLst/>
            <a:cxnLst>
              <a:cxn ang="0">
                <a:pos x="T0" y="T1"/>
              </a:cxn>
              <a:cxn ang="0">
                <a:pos x="T2" y="T3"/>
              </a:cxn>
              <a:cxn ang="0">
                <a:pos x="T4" y="T5"/>
              </a:cxn>
            </a:cxnLst>
            <a:rect l="0" t="0" r="r" b="b"/>
            <a:pathLst>
              <a:path w="302" h="7">
                <a:moveTo>
                  <a:pt x="0" y="7"/>
                </a:moveTo>
                <a:lnTo>
                  <a:pt x="10" y="0"/>
                </a:lnTo>
                <a:lnTo>
                  <a:pt x="302" y="0"/>
                </a:lnTo>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58" name="Freeform 14"/>
          <p:cNvSpPr>
            <a:spLocks/>
          </p:cNvSpPr>
          <p:nvPr/>
        </p:nvSpPr>
        <p:spPr bwMode="auto">
          <a:xfrm>
            <a:off x="1120775" y="4572000"/>
            <a:ext cx="1509713" cy="41275"/>
          </a:xfrm>
          <a:custGeom>
            <a:avLst/>
            <a:gdLst>
              <a:gd name="T0" fmla="*/ 0 w 302"/>
              <a:gd name="T1" fmla="*/ 8 h 8"/>
              <a:gd name="T2" fmla="*/ 10 w 302"/>
              <a:gd name="T3" fmla="*/ 0 h 8"/>
              <a:gd name="T4" fmla="*/ 302 w 302"/>
              <a:gd name="T5" fmla="*/ 0 h 8"/>
            </a:gdLst>
            <a:ahLst/>
            <a:cxnLst>
              <a:cxn ang="0">
                <a:pos x="T0" y="T1"/>
              </a:cxn>
              <a:cxn ang="0">
                <a:pos x="T2" y="T3"/>
              </a:cxn>
              <a:cxn ang="0">
                <a:pos x="T4" y="T5"/>
              </a:cxn>
            </a:cxnLst>
            <a:rect l="0" t="0" r="r" b="b"/>
            <a:pathLst>
              <a:path w="302" h="8">
                <a:moveTo>
                  <a:pt x="0" y="8"/>
                </a:moveTo>
                <a:lnTo>
                  <a:pt x="10" y="0"/>
                </a:lnTo>
                <a:lnTo>
                  <a:pt x="302" y="0"/>
                </a:lnTo>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59" name="Freeform 15"/>
          <p:cNvSpPr>
            <a:spLocks/>
          </p:cNvSpPr>
          <p:nvPr/>
        </p:nvSpPr>
        <p:spPr bwMode="auto">
          <a:xfrm>
            <a:off x="1120775" y="4418013"/>
            <a:ext cx="1509713" cy="34925"/>
          </a:xfrm>
          <a:custGeom>
            <a:avLst/>
            <a:gdLst>
              <a:gd name="T0" fmla="*/ 0 w 302"/>
              <a:gd name="T1" fmla="*/ 7 h 7"/>
              <a:gd name="T2" fmla="*/ 10 w 302"/>
              <a:gd name="T3" fmla="*/ 0 h 7"/>
              <a:gd name="T4" fmla="*/ 302 w 302"/>
              <a:gd name="T5" fmla="*/ 0 h 7"/>
            </a:gdLst>
            <a:ahLst/>
            <a:cxnLst>
              <a:cxn ang="0">
                <a:pos x="T0" y="T1"/>
              </a:cxn>
              <a:cxn ang="0">
                <a:pos x="T2" y="T3"/>
              </a:cxn>
              <a:cxn ang="0">
                <a:pos x="T4" y="T5"/>
              </a:cxn>
            </a:cxnLst>
            <a:rect l="0" t="0" r="r" b="b"/>
            <a:pathLst>
              <a:path w="302" h="7">
                <a:moveTo>
                  <a:pt x="0" y="7"/>
                </a:moveTo>
                <a:lnTo>
                  <a:pt x="10" y="0"/>
                </a:lnTo>
                <a:lnTo>
                  <a:pt x="302" y="0"/>
                </a:lnTo>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60" name="Freeform 16"/>
          <p:cNvSpPr>
            <a:spLocks/>
          </p:cNvSpPr>
          <p:nvPr/>
        </p:nvSpPr>
        <p:spPr bwMode="auto">
          <a:xfrm>
            <a:off x="1120775" y="4257675"/>
            <a:ext cx="1509713" cy="39688"/>
          </a:xfrm>
          <a:custGeom>
            <a:avLst/>
            <a:gdLst>
              <a:gd name="T0" fmla="*/ 0 w 302"/>
              <a:gd name="T1" fmla="*/ 8 h 8"/>
              <a:gd name="T2" fmla="*/ 10 w 302"/>
              <a:gd name="T3" fmla="*/ 0 h 8"/>
              <a:gd name="T4" fmla="*/ 302 w 302"/>
              <a:gd name="T5" fmla="*/ 0 h 8"/>
            </a:gdLst>
            <a:ahLst/>
            <a:cxnLst>
              <a:cxn ang="0">
                <a:pos x="T0" y="T1"/>
              </a:cxn>
              <a:cxn ang="0">
                <a:pos x="T2" y="T3"/>
              </a:cxn>
              <a:cxn ang="0">
                <a:pos x="T4" y="T5"/>
              </a:cxn>
            </a:cxnLst>
            <a:rect l="0" t="0" r="r" b="b"/>
            <a:pathLst>
              <a:path w="302" h="8">
                <a:moveTo>
                  <a:pt x="0" y="8"/>
                </a:moveTo>
                <a:lnTo>
                  <a:pt x="10" y="0"/>
                </a:lnTo>
                <a:lnTo>
                  <a:pt x="302" y="0"/>
                </a:lnTo>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61" name="Freeform 17"/>
          <p:cNvSpPr>
            <a:spLocks/>
          </p:cNvSpPr>
          <p:nvPr/>
        </p:nvSpPr>
        <p:spPr bwMode="auto">
          <a:xfrm>
            <a:off x="1120775" y="5511800"/>
            <a:ext cx="1509713" cy="41275"/>
          </a:xfrm>
          <a:custGeom>
            <a:avLst/>
            <a:gdLst>
              <a:gd name="T0" fmla="*/ 951 w 951"/>
              <a:gd name="T1" fmla="*/ 0 h 26"/>
              <a:gd name="T2" fmla="*/ 920 w 951"/>
              <a:gd name="T3" fmla="*/ 26 h 26"/>
              <a:gd name="T4" fmla="*/ 0 w 951"/>
              <a:gd name="T5" fmla="*/ 26 h 26"/>
              <a:gd name="T6" fmla="*/ 32 w 951"/>
              <a:gd name="T7" fmla="*/ 0 h 26"/>
              <a:gd name="T8" fmla="*/ 951 w 951"/>
              <a:gd name="T9" fmla="*/ 0 h 26"/>
            </a:gdLst>
            <a:ahLst/>
            <a:cxnLst>
              <a:cxn ang="0">
                <a:pos x="T0" y="T1"/>
              </a:cxn>
              <a:cxn ang="0">
                <a:pos x="T2" y="T3"/>
              </a:cxn>
              <a:cxn ang="0">
                <a:pos x="T4" y="T5"/>
              </a:cxn>
              <a:cxn ang="0">
                <a:pos x="T6" y="T7"/>
              </a:cxn>
              <a:cxn ang="0">
                <a:pos x="T8" y="T9"/>
              </a:cxn>
            </a:cxnLst>
            <a:rect l="0" t="0" r="r" b="b"/>
            <a:pathLst>
              <a:path w="951" h="26">
                <a:moveTo>
                  <a:pt x="951" y="0"/>
                </a:moveTo>
                <a:lnTo>
                  <a:pt x="920" y="26"/>
                </a:lnTo>
                <a:lnTo>
                  <a:pt x="0" y="26"/>
                </a:lnTo>
                <a:lnTo>
                  <a:pt x="32" y="0"/>
                </a:lnTo>
                <a:lnTo>
                  <a:pt x="951" y="0"/>
                </a:lnTo>
                <a:close/>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62" name="Freeform 18"/>
          <p:cNvSpPr>
            <a:spLocks/>
          </p:cNvSpPr>
          <p:nvPr/>
        </p:nvSpPr>
        <p:spPr bwMode="auto">
          <a:xfrm>
            <a:off x="1120775" y="4102100"/>
            <a:ext cx="50800" cy="1450975"/>
          </a:xfrm>
          <a:custGeom>
            <a:avLst/>
            <a:gdLst>
              <a:gd name="T0" fmla="*/ 0 w 32"/>
              <a:gd name="T1" fmla="*/ 914 h 914"/>
              <a:gd name="T2" fmla="*/ 0 w 32"/>
              <a:gd name="T3" fmla="*/ 25 h 914"/>
              <a:gd name="T4" fmla="*/ 32 w 32"/>
              <a:gd name="T5" fmla="*/ 0 h 914"/>
              <a:gd name="T6" fmla="*/ 32 w 32"/>
              <a:gd name="T7" fmla="*/ 888 h 914"/>
              <a:gd name="T8" fmla="*/ 0 w 32"/>
              <a:gd name="T9" fmla="*/ 914 h 914"/>
            </a:gdLst>
            <a:ahLst/>
            <a:cxnLst>
              <a:cxn ang="0">
                <a:pos x="T0" y="T1"/>
              </a:cxn>
              <a:cxn ang="0">
                <a:pos x="T2" y="T3"/>
              </a:cxn>
              <a:cxn ang="0">
                <a:pos x="T4" y="T5"/>
              </a:cxn>
              <a:cxn ang="0">
                <a:pos x="T6" y="T7"/>
              </a:cxn>
              <a:cxn ang="0">
                <a:pos x="T8" y="T9"/>
              </a:cxn>
            </a:cxnLst>
            <a:rect l="0" t="0" r="r" b="b"/>
            <a:pathLst>
              <a:path w="32" h="914">
                <a:moveTo>
                  <a:pt x="0" y="914"/>
                </a:moveTo>
                <a:lnTo>
                  <a:pt x="0" y="25"/>
                </a:lnTo>
                <a:lnTo>
                  <a:pt x="32" y="0"/>
                </a:lnTo>
                <a:lnTo>
                  <a:pt x="32" y="888"/>
                </a:lnTo>
                <a:lnTo>
                  <a:pt x="0" y="914"/>
                </a:lnTo>
                <a:close/>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63" name="Rectangle 19"/>
          <p:cNvSpPr>
            <a:spLocks noChangeArrowheads="1"/>
          </p:cNvSpPr>
          <p:nvPr/>
        </p:nvSpPr>
        <p:spPr bwMode="auto">
          <a:xfrm>
            <a:off x="1171575" y="4102100"/>
            <a:ext cx="1458913" cy="1409700"/>
          </a:xfrm>
          <a:prstGeom prst="rect">
            <a:avLst/>
          </a:prstGeom>
          <a:noFill/>
          <a:ln w="47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164" name="Freeform 20"/>
          <p:cNvSpPr>
            <a:spLocks/>
          </p:cNvSpPr>
          <p:nvPr/>
        </p:nvSpPr>
        <p:spPr bwMode="auto">
          <a:xfrm>
            <a:off x="1376363" y="4872038"/>
            <a:ext cx="49212" cy="681037"/>
          </a:xfrm>
          <a:custGeom>
            <a:avLst/>
            <a:gdLst>
              <a:gd name="T0" fmla="*/ 0 w 31"/>
              <a:gd name="T1" fmla="*/ 429 h 429"/>
              <a:gd name="T2" fmla="*/ 0 w 31"/>
              <a:gd name="T3" fmla="*/ 25 h 429"/>
              <a:gd name="T4" fmla="*/ 31 w 31"/>
              <a:gd name="T5" fmla="*/ 0 h 429"/>
              <a:gd name="T6" fmla="*/ 31 w 31"/>
              <a:gd name="T7" fmla="*/ 403 h 429"/>
              <a:gd name="T8" fmla="*/ 0 w 31"/>
              <a:gd name="T9" fmla="*/ 429 h 429"/>
            </a:gdLst>
            <a:ahLst/>
            <a:cxnLst>
              <a:cxn ang="0">
                <a:pos x="T0" y="T1"/>
              </a:cxn>
              <a:cxn ang="0">
                <a:pos x="T2" y="T3"/>
              </a:cxn>
              <a:cxn ang="0">
                <a:pos x="T4" y="T5"/>
              </a:cxn>
              <a:cxn ang="0">
                <a:pos x="T6" y="T7"/>
              </a:cxn>
              <a:cxn ang="0">
                <a:pos x="T8" y="T9"/>
              </a:cxn>
            </a:cxnLst>
            <a:rect l="0" t="0" r="r" b="b"/>
            <a:pathLst>
              <a:path w="31" h="429">
                <a:moveTo>
                  <a:pt x="0" y="429"/>
                </a:moveTo>
                <a:lnTo>
                  <a:pt x="0" y="25"/>
                </a:lnTo>
                <a:lnTo>
                  <a:pt x="31" y="0"/>
                </a:lnTo>
                <a:lnTo>
                  <a:pt x="31" y="403"/>
                </a:lnTo>
                <a:lnTo>
                  <a:pt x="0" y="429"/>
                </a:lnTo>
                <a:close/>
              </a:path>
            </a:pathLst>
          </a:custGeom>
          <a:solidFill>
            <a:srgbClr val="804D00"/>
          </a:solidFill>
          <a:ln w="4763">
            <a:solidFill>
              <a:srgbClr val="FFFFFF"/>
            </a:solidFill>
            <a:prstDash val="solid"/>
            <a:round/>
            <a:headEnd/>
            <a:tailEnd/>
          </a:ln>
        </p:spPr>
        <p:txBody>
          <a:bodyPr/>
          <a:lstStyle/>
          <a:p>
            <a:endParaRPr lang="en-US"/>
          </a:p>
        </p:txBody>
      </p:sp>
      <p:sp>
        <p:nvSpPr>
          <p:cNvPr id="262165" name="Rectangle 21"/>
          <p:cNvSpPr>
            <a:spLocks noChangeArrowheads="1"/>
          </p:cNvSpPr>
          <p:nvPr/>
        </p:nvSpPr>
        <p:spPr bwMode="auto">
          <a:xfrm>
            <a:off x="1230313" y="4911725"/>
            <a:ext cx="146050" cy="641350"/>
          </a:xfrm>
          <a:prstGeom prst="rect">
            <a:avLst/>
          </a:prstGeom>
          <a:solidFill>
            <a:srgbClr val="FF9900"/>
          </a:solidFill>
          <a:ln w="4763">
            <a:solidFill>
              <a:srgbClr val="FFFFFF"/>
            </a:solidFill>
            <a:miter lim="800000"/>
            <a:headEnd/>
            <a:tailEnd/>
          </a:ln>
        </p:spPr>
        <p:txBody>
          <a:bodyPr/>
          <a:lstStyle/>
          <a:p>
            <a:endParaRPr lang="en-US"/>
          </a:p>
        </p:txBody>
      </p:sp>
      <p:sp>
        <p:nvSpPr>
          <p:cNvPr id="262166" name="Freeform 22"/>
          <p:cNvSpPr>
            <a:spLocks/>
          </p:cNvSpPr>
          <p:nvPr/>
        </p:nvSpPr>
        <p:spPr bwMode="auto">
          <a:xfrm>
            <a:off x="1230313" y="4872038"/>
            <a:ext cx="195262" cy="39687"/>
          </a:xfrm>
          <a:custGeom>
            <a:avLst/>
            <a:gdLst>
              <a:gd name="T0" fmla="*/ 92 w 123"/>
              <a:gd name="T1" fmla="*/ 25 h 25"/>
              <a:gd name="T2" fmla="*/ 123 w 123"/>
              <a:gd name="T3" fmla="*/ 0 h 25"/>
              <a:gd name="T4" fmla="*/ 32 w 123"/>
              <a:gd name="T5" fmla="*/ 0 h 25"/>
              <a:gd name="T6" fmla="*/ 0 w 123"/>
              <a:gd name="T7" fmla="*/ 25 h 25"/>
              <a:gd name="T8" fmla="*/ 92 w 123"/>
              <a:gd name="T9" fmla="*/ 25 h 25"/>
            </a:gdLst>
            <a:ahLst/>
            <a:cxnLst>
              <a:cxn ang="0">
                <a:pos x="T0" y="T1"/>
              </a:cxn>
              <a:cxn ang="0">
                <a:pos x="T2" y="T3"/>
              </a:cxn>
              <a:cxn ang="0">
                <a:pos x="T4" y="T5"/>
              </a:cxn>
              <a:cxn ang="0">
                <a:pos x="T6" y="T7"/>
              </a:cxn>
              <a:cxn ang="0">
                <a:pos x="T8" y="T9"/>
              </a:cxn>
            </a:cxnLst>
            <a:rect l="0" t="0" r="r" b="b"/>
            <a:pathLst>
              <a:path w="123" h="25">
                <a:moveTo>
                  <a:pt x="92" y="25"/>
                </a:moveTo>
                <a:lnTo>
                  <a:pt x="123" y="0"/>
                </a:lnTo>
                <a:lnTo>
                  <a:pt x="32" y="0"/>
                </a:lnTo>
                <a:lnTo>
                  <a:pt x="0" y="25"/>
                </a:lnTo>
                <a:lnTo>
                  <a:pt x="92" y="25"/>
                </a:lnTo>
                <a:close/>
              </a:path>
            </a:pathLst>
          </a:custGeom>
          <a:solidFill>
            <a:srgbClr val="BF7300"/>
          </a:solidFill>
          <a:ln w="4763">
            <a:solidFill>
              <a:srgbClr val="FFFFFF"/>
            </a:solidFill>
            <a:prstDash val="solid"/>
            <a:round/>
            <a:headEnd/>
            <a:tailEnd/>
          </a:ln>
        </p:spPr>
        <p:txBody>
          <a:bodyPr/>
          <a:lstStyle/>
          <a:p>
            <a:endParaRPr lang="en-US"/>
          </a:p>
        </p:txBody>
      </p:sp>
      <p:sp>
        <p:nvSpPr>
          <p:cNvPr id="262167" name="Freeform 23"/>
          <p:cNvSpPr>
            <a:spLocks/>
          </p:cNvSpPr>
          <p:nvPr/>
        </p:nvSpPr>
        <p:spPr bwMode="auto">
          <a:xfrm>
            <a:off x="1741488" y="4652963"/>
            <a:ext cx="49212" cy="900112"/>
          </a:xfrm>
          <a:custGeom>
            <a:avLst/>
            <a:gdLst>
              <a:gd name="T0" fmla="*/ 0 w 31"/>
              <a:gd name="T1" fmla="*/ 567 h 567"/>
              <a:gd name="T2" fmla="*/ 0 w 31"/>
              <a:gd name="T3" fmla="*/ 25 h 567"/>
              <a:gd name="T4" fmla="*/ 31 w 31"/>
              <a:gd name="T5" fmla="*/ 0 h 567"/>
              <a:gd name="T6" fmla="*/ 31 w 31"/>
              <a:gd name="T7" fmla="*/ 541 h 567"/>
              <a:gd name="T8" fmla="*/ 0 w 31"/>
              <a:gd name="T9" fmla="*/ 567 h 567"/>
            </a:gdLst>
            <a:ahLst/>
            <a:cxnLst>
              <a:cxn ang="0">
                <a:pos x="T0" y="T1"/>
              </a:cxn>
              <a:cxn ang="0">
                <a:pos x="T2" y="T3"/>
              </a:cxn>
              <a:cxn ang="0">
                <a:pos x="T4" y="T5"/>
              </a:cxn>
              <a:cxn ang="0">
                <a:pos x="T6" y="T7"/>
              </a:cxn>
              <a:cxn ang="0">
                <a:pos x="T8" y="T9"/>
              </a:cxn>
            </a:cxnLst>
            <a:rect l="0" t="0" r="r" b="b"/>
            <a:pathLst>
              <a:path w="31" h="567">
                <a:moveTo>
                  <a:pt x="0" y="567"/>
                </a:moveTo>
                <a:lnTo>
                  <a:pt x="0" y="25"/>
                </a:lnTo>
                <a:lnTo>
                  <a:pt x="31" y="0"/>
                </a:lnTo>
                <a:lnTo>
                  <a:pt x="31" y="541"/>
                </a:lnTo>
                <a:lnTo>
                  <a:pt x="0" y="567"/>
                </a:lnTo>
                <a:close/>
              </a:path>
            </a:pathLst>
          </a:custGeom>
          <a:solidFill>
            <a:srgbClr val="804D00"/>
          </a:solidFill>
          <a:ln w="4763">
            <a:solidFill>
              <a:srgbClr val="FFFFFF"/>
            </a:solidFill>
            <a:prstDash val="solid"/>
            <a:round/>
            <a:headEnd/>
            <a:tailEnd/>
          </a:ln>
        </p:spPr>
        <p:txBody>
          <a:bodyPr/>
          <a:lstStyle/>
          <a:p>
            <a:endParaRPr lang="en-US"/>
          </a:p>
        </p:txBody>
      </p:sp>
      <p:sp>
        <p:nvSpPr>
          <p:cNvPr id="262168" name="Rectangle 24"/>
          <p:cNvSpPr>
            <a:spLocks noChangeArrowheads="1"/>
          </p:cNvSpPr>
          <p:nvPr/>
        </p:nvSpPr>
        <p:spPr bwMode="auto">
          <a:xfrm>
            <a:off x="1595438" y="4692650"/>
            <a:ext cx="146050" cy="860425"/>
          </a:xfrm>
          <a:prstGeom prst="rect">
            <a:avLst/>
          </a:prstGeom>
          <a:solidFill>
            <a:srgbClr val="FF9900"/>
          </a:solidFill>
          <a:ln w="4763">
            <a:solidFill>
              <a:srgbClr val="FFFFFF"/>
            </a:solidFill>
            <a:miter lim="800000"/>
            <a:headEnd/>
            <a:tailEnd/>
          </a:ln>
        </p:spPr>
        <p:txBody>
          <a:bodyPr/>
          <a:lstStyle/>
          <a:p>
            <a:endParaRPr lang="en-US"/>
          </a:p>
        </p:txBody>
      </p:sp>
      <p:sp>
        <p:nvSpPr>
          <p:cNvPr id="262169" name="Freeform 25"/>
          <p:cNvSpPr>
            <a:spLocks/>
          </p:cNvSpPr>
          <p:nvPr/>
        </p:nvSpPr>
        <p:spPr bwMode="auto">
          <a:xfrm>
            <a:off x="1595438" y="4652963"/>
            <a:ext cx="195262" cy="39687"/>
          </a:xfrm>
          <a:custGeom>
            <a:avLst/>
            <a:gdLst>
              <a:gd name="T0" fmla="*/ 92 w 123"/>
              <a:gd name="T1" fmla="*/ 25 h 25"/>
              <a:gd name="T2" fmla="*/ 123 w 123"/>
              <a:gd name="T3" fmla="*/ 0 h 25"/>
              <a:gd name="T4" fmla="*/ 32 w 123"/>
              <a:gd name="T5" fmla="*/ 0 h 25"/>
              <a:gd name="T6" fmla="*/ 0 w 123"/>
              <a:gd name="T7" fmla="*/ 25 h 25"/>
              <a:gd name="T8" fmla="*/ 92 w 123"/>
              <a:gd name="T9" fmla="*/ 25 h 25"/>
            </a:gdLst>
            <a:ahLst/>
            <a:cxnLst>
              <a:cxn ang="0">
                <a:pos x="T0" y="T1"/>
              </a:cxn>
              <a:cxn ang="0">
                <a:pos x="T2" y="T3"/>
              </a:cxn>
              <a:cxn ang="0">
                <a:pos x="T4" y="T5"/>
              </a:cxn>
              <a:cxn ang="0">
                <a:pos x="T6" y="T7"/>
              </a:cxn>
              <a:cxn ang="0">
                <a:pos x="T8" y="T9"/>
              </a:cxn>
            </a:cxnLst>
            <a:rect l="0" t="0" r="r" b="b"/>
            <a:pathLst>
              <a:path w="123" h="25">
                <a:moveTo>
                  <a:pt x="92" y="25"/>
                </a:moveTo>
                <a:lnTo>
                  <a:pt x="123" y="0"/>
                </a:lnTo>
                <a:lnTo>
                  <a:pt x="32" y="0"/>
                </a:lnTo>
                <a:lnTo>
                  <a:pt x="0" y="25"/>
                </a:lnTo>
                <a:lnTo>
                  <a:pt x="92" y="25"/>
                </a:lnTo>
                <a:close/>
              </a:path>
            </a:pathLst>
          </a:custGeom>
          <a:solidFill>
            <a:srgbClr val="BF7300"/>
          </a:solidFill>
          <a:ln w="4763">
            <a:solidFill>
              <a:srgbClr val="FFFFFF"/>
            </a:solidFill>
            <a:prstDash val="solid"/>
            <a:round/>
            <a:headEnd/>
            <a:tailEnd/>
          </a:ln>
        </p:spPr>
        <p:txBody>
          <a:bodyPr/>
          <a:lstStyle/>
          <a:p>
            <a:endParaRPr lang="en-US"/>
          </a:p>
        </p:txBody>
      </p:sp>
      <p:sp>
        <p:nvSpPr>
          <p:cNvPr id="262170" name="Freeform 26"/>
          <p:cNvSpPr>
            <a:spLocks/>
          </p:cNvSpPr>
          <p:nvPr/>
        </p:nvSpPr>
        <p:spPr bwMode="auto">
          <a:xfrm>
            <a:off x="2106613" y="4102100"/>
            <a:ext cx="49212" cy="1450975"/>
          </a:xfrm>
          <a:custGeom>
            <a:avLst/>
            <a:gdLst>
              <a:gd name="T0" fmla="*/ 0 w 31"/>
              <a:gd name="T1" fmla="*/ 914 h 914"/>
              <a:gd name="T2" fmla="*/ 0 w 31"/>
              <a:gd name="T3" fmla="*/ 25 h 914"/>
              <a:gd name="T4" fmla="*/ 31 w 31"/>
              <a:gd name="T5" fmla="*/ 0 h 914"/>
              <a:gd name="T6" fmla="*/ 31 w 31"/>
              <a:gd name="T7" fmla="*/ 888 h 914"/>
              <a:gd name="T8" fmla="*/ 0 w 31"/>
              <a:gd name="T9" fmla="*/ 914 h 914"/>
            </a:gdLst>
            <a:ahLst/>
            <a:cxnLst>
              <a:cxn ang="0">
                <a:pos x="T0" y="T1"/>
              </a:cxn>
              <a:cxn ang="0">
                <a:pos x="T2" y="T3"/>
              </a:cxn>
              <a:cxn ang="0">
                <a:pos x="T4" y="T5"/>
              </a:cxn>
              <a:cxn ang="0">
                <a:pos x="T6" y="T7"/>
              </a:cxn>
              <a:cxn ang="0">
                <a:pos x="T8" y="T9"/>
              </a:cxn>
            </a:cxnLst>
            <a:rect l="0" t="0" r="r" b="b"/>
            <a:pathLst>
              <a:path w="31" h="914">
                <a:moveTo>
                  <a:pt x="0" y="914"/>
                </a:moveTo>
                <a:lnTo>
                  <a:pt x="0" y="25"/>
                </a:lnTo>
                <a:lnTo>
                  <a:pt x="31" y="0"/>
                </a:lnTo>
                <a:lnTo>
                  <a:pt x="31" y="888"/>
                </a:lnTo>
                <a:lnTo>
                  <a:pt x="0" y="914"/>
                </a:lnTo>
                <a:close/>
              </a:path>
            </a:pathLst>
          </a:custGeom>
          <a:solidFill>
            <a:srgbClr val="804D00"/>
          </a:solidFill>
          <a:ln w="4763">
            <a:solidFill>
              <a:srgbClr val="FFFFFF"/>
            </a:solidFill>
            <a:prstDash val="solid"/>
            <a:round/>
            <a:headEnd/>
            <a:tailEnd/>
          </a:ln>
        </p:spPr>
        <p:txBody>
          <a:bodyPr/>
          <a:lstStyle/>
          <a:p>
            <a:endParaRPr lang="en-US"/>
          </a:p>
        </p:txBody>
      </p:sp>
      <p:sp>
        <p:nvSpPr>
          <p:cNvPr id="262171" name="Rectangle 27"/>
          <p:cNvSpPr>
            <a:spLocks noChangeArrowheads="1"/>
          </p:cNvSpPr>
          <p:nvPr/>
        </p:nvSpPr>
        <p:spPr bwMode="auto">
          <a:xfrm>
            <a:off x="1960563" y="4141788"/>
            <a:ext cx="146050" cy="1411287"/>
          </a:xfrm>
          <a:prstGeom prst="rect">
            <a:avLst/>
          </a:prstGeom>
          <a:solidFill>
            <a:srgbClr val="FF9900"/>
          </a:solidFill>
          <a:ln w="4763">
            <a:solidFill>
              <a:srgbClr val="FFFFFF"/>
            </a:solidFill>
            <a:miter lim="800000"/>
            <a:headEnd/>
            <a:tailEnd/>
          </a:ln>
        </p:spPr>
        <p:txBody>
          <a:bodyPr/>
          <a:lstStyle/>
          <a:p>
            <a:endParaRPr lang="en-US"/>
          </a:p>
        </p:txBody>
      </p:sp>
      <p:sp>
        <p:nvSpPr>
          <p:cNvPr id="262172" name="Freeform 28"/>
          <p:cNvSpPr>
            <a:spLocks/>
          </p:cNvSpPr>
          <p:nvPr/>
        </p:nvSpPr>
        <p:spPr bwMode="auto">
          <a:xfrm>
            <a:off x="2471738" y="4513263"/>
            <a:ext cx="49212" cy="1039812"/>
          </a:xfrm>
          <a:custGeom>
            <a:avLst/>
            <a:gdLst>
              <a:gd name="T0" fmla="*/ 0 w 31"/>
              <a:gd name="T1" fmla="*/ 655 h 655"/>
              <a:gd name="T2" fmla="*/ 0 w 31"/>
              <a:gd name="T3" fmla="*/ 22 h 655"/>
              <a:gd name="T4" fmla="*/ 31 w 31"/>
              <a:gd name="T5" fmla="*/ 0 h 655"/>
              <a:gd name="T6" fmla="*/ 31 w 31"/>
              <a:gd name="T7" fmla="*/ 629 h 655"/>
              <a:gd name="T8" fmla="*/ 0 w 31"/>
              <a:gd name="T9" fmla="*/ 655 h 655"/>
            </a:gdLst>
            <a:ahLst/>
            <a:cxnLst>
              <a:cxn ang="0">
                <a:pos x="T0" y="T1"/>
              </a:cxn>
              <a:cxn ang="0">
                <a:pos x="T2" y="T3"/>
              </a:cxn>
              <a:cxn ang="0">
                <a:pos x="T4" y="T5"/>
              </a:cxn>
              <a:cxn ang="0">
                <a:pos x="T6" y="T7"/>
              </a:cxn>
              <a:cxn ang="0">
                <a:pos x="T8" y="T9"/>
              </a:cxn>
            </a:cxnLst>
            <a:rect l="0" t="0" r="r" b="b"/>
            <a:pathLst>
              <a:path w="31" h="655">
                <a:moveTo>
                  <a:pt x="0" y="655"/>
                </a:moveTo>
                <a:lnTo>
                  <a:pt x="0" y="22"/>
                </a:lnTo>
                <a:lnTo>
                  <a:pt x="31" y="0"/>
                </a:lnTo>
                <a:lnTo>
                  <a:pt x="31" y="629"/>
                </a:lnTo>
                <a:lnTo>
                  <a:pt x="0" y="655"/>
                </a:lnTo>
                <a:close/>
              </a:path>
            </a:pathLst>
          </a:custGeom>
          <a:solidFill>
            <a:srgbClr val="804D00"/>
          </a:solidFill>
          <a:ln w="4763">
            <a:solidFill>
              <a:srgbClr val="FFFFFF"/>
            </a:solidFill>
            <a:prstDash val="solid"/>
            <a:round/>
            <a:headEnd/>
            <a:tailEnd/>
          </a:ln>
        </p:spPr>
        <p:txBody>
          <a:bodyPr/>
          <a:lstStyle/>
          <a:p>
            <a:endParaRPr lang="en-US"/>
          </a:p>
        </p:txBody>
      </p:sp>
      <p:sp>
        <p:nvSpPr>
          <p:cNvPr id="262173" name="Rectangle 29"/>
          <p:cNvSpPr>
            <a:spLocks noChangeArrowheads="1"/>
          </p:cNvSpPr>
          <p:nvPr/>
        </p:nvSpPr>
        <p:spPr bwMode="auto">
          <a:xfrm>
            <a:off x="2325688" y="4548188"/>
            <a:ext cx="146050" cy="1004887"/>
          </a:xfrm>
          <a:prstGeom prst="rect">
            <a:avLst/>
          </a:prstGeom>
          <a:solidFill>
            <a:srgbClr val="FF9900"/>
          </a:solidFill>
          <a:ln w="4763">
            <a:solidFill>
              <a:srgbClr val="FFFFFF"/>
            </a:solidFill>
            <a:miter lim="800000"/>
            <a:headEnd/>
            <a:tailEnd/>
          </a:ln>
        </p:spPr>
        <p:txBody>
          <a:bodyPr/>
          <a:lstStyle/>
          <a:p>
            <a:endParaRPr lang="en-US"/>
          </a:p>
        </p:txBody>
      </p:sp>
      <p:sp>
        <p:nvSpPr>
          <p:cNvPr id="262174" name="Freeform 30"/>
          <p:cNvSpPr>
            <a:spLocks/>
          </p:cNvSpPr>
          <p:nvPr/>
        </p:nvSpPr>
        <p:spPr bwMode="auto">
          <a:xfrm>
            <a:off x="2325688" y="4513263"/>
            <a:ext cx="195262" cy="34925"/>
          </a:xfrm>
          <a:custGeom>
            <a:avLst/>
            <a:gdLst>
              <a:gd name="T0" fmla="*/ 92 w 123"/>
              <a:gd name="T1" fmla="*/ 22 h 22"/>
              <a:gd name="T2" fmla="*/ 123 w 123"/>
              <a:gd name="T3" fmla="*/ 0 h 22"/>
              <a:gd name="T4" fmla="*/ 32 w 123"/>
              <a:gd name="T5" fmla="*/ 0 h 22"/>
              <a:gd name="T6" fmla="*/ 0 w 123"/>
              <a:gd name="T7" fmla="*/ 22 h 22"/>
              <a:gd name="T8" fmla="*/ 92 w 123"/>
              <a:gd name="T9" fmla="*/ 22 h 22"/>
            </a:gdLst>
            <a:ahLst/>
            <a:cxnLst>
              <a:cxn ang="0">
                <a:pos x="T0" y="T1"/>
              </a:cxn>
              <a:cxn ang="0">
                <a:pos x="T2" y="T3"/>
              </a:cxn>
              <a:cxn ang="0">
                <a:pos x="T4" y="T5"/>
              </a:cxn>
              <a:cxn ang="0">
                <a:pos x="T6" y="T7"/>
              </a:cxn>
              <a:cxn ang="0">
                <a:pos x="T8" y="T9"/>
              </a:cxn>
            </a:cxnLst>
            <a:rect l="0" t="0" r="r" b="b"/>
            <a:pathLst>
              <a:path w="123" h="22">
                <a:moveTo>
                  <a:pt x="92" y="22"/>
                </a:moveTo>
                <a:lnTo>
                  <a:pt x="123" y="0"/>
                </a:lnTo>
                <a:lnTo>
                  <a:pt x="32" y="0"/>
                </a:lnTo>
                <a:lnTo>
                  <a:pt x="0" y="22"/>
                </a:lnTo>
                <a:lnTo>
                  <a:pt x="92" y="22"/>
                </a:lnTo>
                <a:close/>
              </a:path>
            </a:pathLst>
          </a:custGeom>
          <a:solidFill>
            <a:srgbClr val="BF7300"/>
          </a:solidFill>
          <a:ln w="4763">
            <a:solidFill>
              <a:srgbClr val="FFFFFF"/>
            </a:solidFill>
            <a:prstDash val="solid"/>
            <a:round/>
            <a:headEnd/>
            <a:tailEnd/>
          </a:ln>
        </p:spPr>
        <p:txBody>
          <a:bodyPr/>
          <a:lstStyle/>
          <a:p>
            <a:endParaRPr lang="en-US"/>
          </a:p>
        </p:txBody>
      </p:sp>
      <p:sp>
        <p:nvSpPr>
          <p:cNvPr id="262175" name="Line 31"/>
          <p:cNvSpPr>
            <a:spLocks noChangeShapeType="1"/>
          </p:cNvSpPr>
          <p:nvPr/>
        </p:nvSpPr>
        <p:spPr bwMode="auto">
          <a:xfrm flipV="1">
            <a:off x="1120775" y="4141788"/>
            <a:ext cx="1588" cy="1411287"/>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76" name="Line 32"/>
          <p:cNvSpPr>
            <a:spLocks noChangeShapeType="1"/>
          </p:cNvSpPr>
          <p:nvPr/>
        </p:nvSpPr>
        <p:spPr bwMode="auto">
          <a:xfrm flipH="1">
            <a:off x="1095375" y="5553075"/>
            <a:ext cx="25400" cy="1588"/>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77" name="Line 33"/>
          <p:cNvSpPr>
            <a:spLocks noChangeShapeType="1"/>
          </p:cNvSpPr>
          <p:nvPr/>
        </p:nvSpPr>
        <p:spPr bwMode="auto">
          <a:xfrm flipH="1">
            <a:off x="1095375" y="5397500"/>
            <a:ext cx="25400" cy="1588"/>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78" name="Line 34"/>
          <p:cNvSpPr>
            <a:spLocks noChangeShapeType="1"/>
          </p:cNvSpPr>
          <p:nvPr/>
        </p:nvSpPr>
        <p:spPr bwMode="auto">
          <a:xfrm flipH="1">
            <a:off x="1095375" y="5237163"/>
            <a:ext cx="25400" cy="1587"/>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79" name="Line 35"/>
          <p:cNvSpPr>
            <a:spLocks noChangeShapeType="1"/>
          </p:cNvSpPr>
          <p:nvPr/>
        </p:nvSpPr>
        <p:spPr bwMode="auto">
          <a:xfrm flipH="1">
            <a:off x="1095375" y="5083175"/>
            <a:ext cx="25400" cy="1588"/>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80" name="Line 36"/>
          <p:cNvSpPr>
            <a:spLocks noChangeShapeType="1"/>
          </p:cNvSpPr>
          <p:nvPr/>
        </p:nvSpPr>
        <p:spPr bwMode="auto">
          <a:xfrm flipH="1">
            <a:off x="1095375" y="4922838"/>
            <a:ext cx="25400" cy="1587"/>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81" name="Line 37"/>
          <p:cNvSpPr>
            <a:spLocks noChangeShapeType="1"/>
          </p:cNvSpPr>
          <p:nvPr/>
        </p:nvSpPr>
        <p:spPr bwMode="auto">
          <a:xfrm flipH="1">
            <a:off x="1095375" y="4767263"/>
            <a:ext cx="25400" cy="1587"/>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82" name="Line 38"/>
          <p:cNvSpPr>
            <a:spLocks noChangeShapeType="1"/>
          </p:cNvSpPr>
          <p:nvPr/>
        </p:nvSpPr>
        <p:spPr bwMode="auto">
          <a:xfrm flipH="1">
            <a:off x="1095375" y="4613275"/>
            <a:ext cx="25400" cy="1588"/>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83" name="Line 39"/>
          <p:cNvSpPr>
            <a:spLocks noChangeShapeType="1"/>
          </p:cNvSpPr>
          <p:nvPr/>
        </p:nvSpPr>
        <p:spPr bwMode="auto">
          <a:xfrm flipH="1">
            <a:off x="1095375" y="4452938"/>
            <a:ext cx="25400" cy="1587"/>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84" name="Line 40"/>
          <p:cNvSpPr>
            <a:spLocks noChangeShapeType="1"/>
          </p:cNvSpPr>
          <p:nvPr/>
        </p:nvSpPr>
        <p:spPr bwMode="auto">
          <a:xfrm flipH="1">
            <a:off x="1095375" y="4297363"/>
            <a:ext cx="25400" cy="1587"/>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85" name="Line 41"/>
          <p:cNvSpPr>
            <a:spLocks noChangeShapeType="1"/>
          </p:cNvSpPr>
          <p:nvPr/>
        </p:nvSpPr>
        <p:spPr bwMode="auto">
          <a:xfrm>
            <a:off x="1093788" y="1500188"/>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186" name="Line 42"/>
          <p:cNvSpPr>
            <a:spLocks noChangeShapeType="1"/>
          </p:cNvSpPr>
          <p:nvPr/>
        </p:nvSpPr>
        <p:spPr bwMode="auto">
          <a:xfrm rot="-5400000">
            <a:off x="1816894" y="2224882"/>
            <a:ext cx="1587"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187" name="Line 43"/>
          <p:cNvSpPr>
            <a:spLocks noChangeShapeType="1"/>
          </p:cNvSpPr>
          <p:nvPr/>
        </p:nvSpPr>
        <p:spPr bwMode="auto">
          <a:xfrm>
            <a:off x="3608388" y="1500188"/>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188" name="Line 44"/>
          <p:cNvSpPr>
            <a:spLocks noChangeShapeType="1"/>
          </p:cNvSpPr>
          <p:nvPr/>
        </p:nvSpPr>
        <p:spPr bwMode="auto">
          <a:xfrm rot="-5400000">
            <a:off x="4331494" y="2224882"/>
            <a:ext cx="1587"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189" name="Text Box 45"/>
          <p:cNvSpPr txBox="1">
            <a:spLocks noChangeArrowheads="1"/>
          </p:cNvSpPr>
          <p:nvPr/>
        </p:nvSpPr>
        <p:spPr bwMode="auto">
          <a:xfrm>
            <a:off x="1322388" y="3073400"/>
            <a:ext cx="693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URL</a:t>
            </a:r>
            <a:endParaRPr lang="en-US"/>
          </a:p>
        </p:txBody>
      </p:sp>
      <p:sp>
        <p:nvSpPr>
          <p:cNvPr id="262190" name="Text Box 46"/>
          <p:cNvSpPr txBox="1">
            <a:spLocks noChangeArrowheads="1"/>
          </p:cNvSpPr>
          <p:nvPr/>
        </p:nvSpPr>
        <p:spPr bwMode="auto">
          <a:xfrm rot="-5400000">
            <a:off x="53975" y="1938338"/>
            <a:ext cx="1508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 of accesses</a:t>
            </a:r>
          </a:p>
        </p:txBody>
      </p:sp>
      <p:sp>
        <p:nvSpPr>
          <p:cNvPr id="262191" name="Freeform 47"/>
          <p:cNvSpPr>
            <a:spLocks/>
          </p:cNvSpPr>
          <p:nvPr/>
        </p:nvSpPr>
        <p:spPr bwMode="auto">
          <a:xfrm>
            <a:off x="1144588" y="1563688"/>
            <a:ext cx="1397000" cy="1308100"/>
          </a:xfrm>
          <a:custGeom>
            <a:avLst/>
            <a:gdLst>
              <a:gd name="T0" fmla="*/ 16 w 880"/>
              <a:gd name="T1" fmla="*/ 8 h 824"/>
              <a:gd name="T2" fmla="*/ 16 w 880"/>
              <a:gd name="T3" fmla="*/ 104 h 824"/>
              <a:gd name="T4" fmla="*/ 112 w 880"/>
              <a:gd name="T5" fmla="*/ 632 h 824"/>
              <a:gd name="T6" fmla="*/ 352 w 880"/>
              <a:gd name="T7" fmla="*/ 776 h 824"/>
              <a:gd name="T8" fmla="*/ 880 w 880"/>
              <a:gd name="T9" fmla="*/ 824 h 824"/>
            </a:gdLst>
            <a:ahLst/>
            <a:cxnLst>
              <a:cxn ang="0">
                <a:pos x="T0" y="T1"/>
              </a:cxn>
              <a:cxn ang="0">
                <a:pos x="T2" y="T3"/>
              </a:cxn>
              <a:cxn ang="0">
                <a:pos x="T4" y="T5"/>
              </a:cxn>
              <a:cxn ang="0">
                <a:pos x="T6" y="T7"/>
              </a:cxn>
              <a:cxn ang="0">
                <a:pos x="T8" y="T9"/>
              </a:cxn>
            </a:cxnLst>
            <a:rect l="0" t="0" r="r" b="b"/>
            <a:pathLst>
              <a:path w="880" h="824">
                <a:moveTo>
                  <a:pt x="16" y="8"/>
                </a:moveTo>
                <a:cubicBezTo>
                  <a:pt x="8" y="4"/>
                  <a:pt x="0" y="0"/>
                  <a:pt x="16" y="104"/>
                </a:cubicBezTo>
                <a:cubicBezTo>
                  <a:pt x="32" y="208"/>
                  <a:pt x="56" y="520"/>
                  <a:pt x="112" y="632"/>
                </a:cubicBezTo>
                <a:cubicBezTo>
                  <a:pt x="168" y="744"/>
                  <a:pt x="224" y="744"/>
                  <a:pt x="352" y="776"/>
                </a:cubicBezTo>
                <a:cubicBezTo>
                  <a:pt x="480" y="808"/>
                  <a:pt x="680" y="816"/>
                  <a:pt x="880" y="824"/>
                </a:cubicBezTo>
              </a:path>
            </a:pathLst>
          </a:custGeom>
          <a:noFill/>
          <a:ln w="19050" cmpd="sng">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192" name="Text Box 48"/>
          <p:cNvSpPr txBox="1">
            <a:spLocks noChangeArrowheads="1"/>
          </p:cNvSpPr>
          <p:nvPr/>
        </p:nvSpPr>
        <p:spPr bwMode="auto">
          <a:xfrm>
            <a:off x="3608388" y="3024188"/>
            <a:ext cx="180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length of access</a:t>
            </a:r>
            <a:endParaRPr lang="en-US"/>
          </a:p>
        </p:txBody>
      </p:sp>
      <p:sp>
        <p:nvSpPr>
          <p:cNvPr id="262193" name="Text Box 49"/>
          <p:cNvSpPr txBox="1">
            <a:spLocks noChangeArrowheads="1"/>
          </p:cNvSpPr>
          <p:nvPr/>
        </p:nvSpPr>
        <p:spPr bwMode="auto">
          <a:xfrm rot="-5400000">
            <a:off x="2519363" y="1979613"/>
            <a:ext cx="1508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 of accesses</a:t>
            </a:r>
          </a:p>
        </p:txBody>
      </p:sp>
      <p:sp>
        <p:nvSpPr>
          <p:cNvPr id="262194" name="Oval 50"/>
          <p:cNvSpPr>
            <a:spLocks noChangeArrowheads="1"/>
          </p:cNvSpPr>
          <p:nvPr/>
        </p:nvSpPr>
        <p:spPr bwMode="auto">
          <a:xfrm>
            <a:off x="3760788" y="27193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195" name="Oval 51"/>
          <p:cNvSpPr>
            <a:spLocks noChangeArrowheads="1"/>
          </p:cNvSpPr>
          <p:nvPr/>
        </p:nvSpPr>
        <p:spPr bwMode="auto">
          <a:xfrm>
            <a:off x="4217988" y="2109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196" name="Oval 52"/>
          <p:cNvSpPr>
            <a:spLocks noChangeArrowheads="1"/>
          </p:cNvSpPr>
          <p:nvPr/>
        </p:nvSpPr>
        <p:spPr bwMode="auto">
          <a:xfrm>
            <a:off x="4446588" y="18049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197" name="Oval 53"/>
          <p:cNvSpPr>
            <a:spLocks noChangeArrowheads="1"/>
          </p:cNvSpPr>
          <p:nvPr/>
        </p:nvSpPr>
        <p:spPr bwMode="auto">
          <a:xfrm>
            <a:off x="4370388" y="19573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198" name="Oval 54"/>
          <p:cNvSpPr>
            <a:spLocks noChangeArrowheads="1"/>
          </p:cNvSpPr>
          <p:nvPr/>
        </p:nvSpPr>
        <p:spPr bwMode="auto">
          <a:xfrm>
            <a:off x="3836988" y="27955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199" name="Oval 55"/>
          <p:cNvSpPr>
            <a:spLocks noChangeArrowheads="1"/>
          </p:cNvSpPr>
          <p:nvPr/>
        </p:nvSpPr>
        <p:spPr bwMode="auto">
          <a:xfrm>
            <a:off x="4065588" y="23383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00" name="Oval 56"/>
          <p:cNvSpPr>
            <a:spLocks noChangeArrowheads="1"/>
          </p:cNvSpPr>
          <p:nvPr/>
        </p:nvSpPr>
        <p:spPr bwMode="auto">
          <a:xfrm>
            <a:off x="4370388" y="22621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01" name="Oval 57"/>
          <p:cNvSpPr>
            <a:spLocks noChangeArrowheads="1"/>
          </p:cNvSpPr>
          <p:nvPr/>
        </p:nvSpPr>
        <p:spPr bwMode="auto">
          <a:xfrm>
            <a:off x="4522788" y="2109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02" name="Oval 58"/>
          <p:cNvSpPr>
            <a:spLocks noChangeArrowheads="1"/>
          </p:cNvSpPr>
          <p:nvPr/>
        </p:nvSpPr>
        <p:spPr bwMode="auto">
          <a:xfrm>
            <a:off x="4598988" y="16525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03" name="Oval 59"/>
          <p:cNvSpPr>
            <a:spLocks noChangeArrowheads="1"/>
          </p:cNvSpPr>
          <p:nvPr/>
        </p:nvSpPr>
        <p:spPr bwMode="auto">
          <a:xfrm>
            <a:off x="4370388" y="16525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04" name="Oval 60"/>
          <p:cNvSpPr>
            <a:spLocks noChangeArrowheads="1"/>
          </p:cNvSpPr>
          <p:nvPr/>
        </p:nvSpPr>
        <p:spPr bwMode="auto">
          <a:xfrm>
            <a:off x="4598988" y="19573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05" name="Oval 61"/>
          <p:cNvSpPr>
            <a:spLocks noChangeArrowheads="1"/>
          </p:cNvSpPr>
          <p:nvPr/>
        </p:nvSpPr>
        <p:spPr bwMode="auto">
          <a:xfrm>
            <a:off x="4751388" y="18049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06" name="Oval 62"/>
          <p:cNvSpPr>
            <a:spLocks noChangeArrowheads="1"/>
          </p:cNvSpPr>
          <p:nvPr/>
        </p:nvSpPr>
        <p:spPr bwMode="auto">
          <a:xfrm>
            <a:off x="4522788" y="18811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07" name="Oval 63"/>
          <p:cNvSpPr>
            <a:spLocks noChangeArrowheads="1"/>
          </p:cNvSpPr>
          <p:nvPr/>
        </p:nvSpPr>
        <p:spPr bwMode="auto">
          <a:xfrm>
            <a:off x="4294188" y="19573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08" name="Oval 64"/>
          <p:cNvSpPr>
            <a:spLocks noChangeArrowheads="1"/>
          </p:cNvSpPr>
          <p:nvPr/>
        </p:nvSpPr>
        <p:spPr bwMode="auto">
          <a:xfrm>
            <a:off x="4065588" y="2490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09" name="Oval 65"/>
          <p:cNvSpPr>
            <a:spLocks noChangeArrowheads="1"/>
          </p:cNvSpPr>
          <p:nvPr/>
        </p:nvSpPr>
        <p:spPr bwMode="auto">
          <a:xfrm>
            <a:off x="4370388" y="22621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10" name="Oval 66"/>
          <p:cNvSpPr>
            <a:spLocks noChangeArrowheads="1"/>
          </p:cNvSpPr>
          <p:nvPr/>
        </p:nvSpPr>
        <p:spPr bwMode="auto">
          <a:xfrm>
            <a:off x="4598988" y="19573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11" name="Oval 67"/>
          <p:cNvSpPr>
            <a:spLocks noChangeArrowheads="1"/>
          </p:cNvSpPr>
          <p:nvPr/>
        </p:nvSpPr>
        <p:spPr bwMode="auto">
          <a:xfrm>
            <a:off x="4522788" y="2109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12" name="Oval 68"/>
          <p:cNvSpPr>
            <a:spLocks noChangeArrowheads="1"/>
          </p:cNvSpPr>
          <p:nvPr/>
        </p:nvSpPr>
        <p:spPr bwMode="auto">
          <a:xfrm>
            <a:off x="4217988" y="2490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13" name="Oval 69"/>
          <p:cNvSpPr>
            <a:spLocks noChangeArrowheads="1"/>
          </p:cNvSpPr>
          <p:nvPr/>
        </p:nvSpPr>
        <p:spPr bwMode="auto">
          <a:xfrm>
            <a:off x="4675188" y="22621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14" name="Oval 70"/>
          <p:cNvSpPr>
            <a:spLocks noChangeArrowheads="1"/>
          </p:cNvSpPr>
          <p:nvPr/>
        </p:nvSpPr>
        <p:spPr bwMode="auto">
          <a:xfrm>
            <a:off x="4751388" y="18049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15" name="Oval 71"/>
          <p:cNvSpPr>
            <a:spLocks noChangeArrowheads="1"/>
          </p:cNvSpPr>
          <p:nvPr/>
        </p:nvSpPr>
        <p:spPr bwMode="auto">
          <a:xfrm>
            <a:off x="4522788" y="18049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16" name="Oval 72"/>
          <p:cNvSpPr>
            <a:spLocks noChangeArrowheads="1"/>
          </p:cNvSpPr>
          <p:nvPr/>
        </p:nvSpPr>
        <p:spPr bwMode="auto">
          <a:xfrm>
            <a:off x="4141788" y="22621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17" name="Oval 73"/>
          <p:cNvSpPr>
            <a:spLocks noChangeArrowheads="1"/>
          </p:cNvSpPr>
          <p:nvPr/>
        </p:nvSpPr>
        <p:spPr bwMode="auto">
          <a:xfrm>
            <a:off x="4751388" y="2109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18" name="Oval 74"/>
          <p:cNvSpPr>
            <a:spLocks noChangeArrowheads="1"/>
          </p:cNvSpPr>
          <p:nvPr/>
        </p:nvSpPr>
        <p:spPr bwMode="auto">
          <a:xfrm>
            <a:off x="4446588" y="2109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62219" name="Group 75"/>
          <p:cNvGrpSpPr>
            <a:grpSpLocks/>
          </p:cNvGrpSpPr>
          <p:nvPr/>
        </p:nvGrpSpPr>
        <p:grpSpPr bwMode="auto">
          <a:xfrm>
            <a:off x="5588000" y="1295400"/>
            <a:ext cx="2338388" cy="2201863"/>
            <a:chOff x="3455" y="1119"/>
            <a:chExt cx="1473" cy="1387"/>
          </a:xfrm>
        </p:grpSpPr>
        <p:sp>
          <p:nvSpPr>
            <p:cNvPr id="262220" name="Line 76"/>
            <p:cNvSpPr>
              <a:spLocks noChangeShapeType="1"/>
            </p:cNvSpPr>
            <p:nvPr/>
          </p:nvSpPr>
          <p:spPr bwMode="auto">
            <a:xfrm>
              <a:off x="3792" y="1248"/>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21" name="Line 77"/>
            <p:cNvSpPr>
              <a:spLocks noChangeShapeType="1"/>
            </p:cNvSpPr>
            <p:nvPr/>
          </p:nvSpPr>
          <p:spPr bwMode="auto">
            <a:xfrm rot="-5400000">
              <a:off x="4247" y="1705"/>
              <a:ext cx="1"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22" name="Text Box 78"/>
            <p:cNvSpPr txBox="1">
              <a:spLocks noChangeArrowheads="1"/>
            </p:cNvSpPr>
            <p:nvPr/>
          </p:nvSpPr>
          <p:spPr bwMode="auto">
            <a:xfrm>
              <a:off x="3792" y="2256"/>
              <a:ext cx="11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length of access</a:t>
              </a:r>
              <a:endParaRPr lang="en-US"/>
            </a:p>
          </p:txBody>
        </p:sp>
        <p:sp>
          <p:nvSpPr>
            <p:cNvPr id="262223" name="Text Box 79"/>
            <p:cNvSpPr txBox="1">
              <a:spLocks noChangeArrowheads="1"/>
            </p:cNvSpPr>
            <p:nvPr/>
          </p:nvSpPr>
          <p:spPr bwMode="auto">
            <a:xfrm rot="-5400000">
              <a:off x="3065" y="1509"/>
              <a:ext cx="10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length of page</a:t>
              </a:r>
            </a:p>
          </p:txBody>
        </p:sp>
        <p:sp>
          <p:nvSpPr>
            <p:cNvPr id="262224" name="Oval 80"/>
            <p:cNvSpPr>
              <a:spLocks noChangeArrowheads="1"/>
            </p:cNvSpPr>
            <p:nvPr/>
          </p:nvSpPr>
          <p:spPr bwMode="auto">
            <a:xfrm flipH="1">
              <a:off x="3888" y="196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25" name="Oval 81"/>
            <p:cNvSpPr>
              <a:spLocks noChangeArrowheads="1"/>
            </p:cNvSpPr>
            <p:nvPr/>
          </p:nvSpPr>
          <p:spPr bwMode="auto">
            <a:xfrm flipH="1">
              <a:off x="4176" y="158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26" name="Oval 82"/>
            <p:cNvSpPr>
              <a:spLocks noChangeArrowheads="1"/>
            </p:cNvSpPr>
            <p:nvPr/>
          </p:nvSpPr>
          <p:spPr bwMode="auto">
            <a:xfrm flipH="1">
              <a:off x="4320" y="139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27" name="Oval 83"/>
            <p:cNvSpPr>
              <a:spLocks noChangeArrowheads="1"/>
            </p:cNvSpPr>
            <p:nvPr/>
          </p:nvSpPr>
          <p:spPr bwMode="auto">
            <a:xfrm flipH="1">
              <a:off x="4272" y="148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28" name="Oval 84"/>
            <p:cNvSpPr>
              <a:spLocks noChangeArrowheads="1"/>
            </p:cNvSpPr>
            <p:nvPr/>
          </p:nvSpPr>
          <p:spPr bwMode="auto">
            <a:xfrm flipH="1">
              <a:off x="3936" y="20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29" name="Oval 85"/>
            <p:cNvSpPr>
              <a:spLocks noChangeArrowheads="1"/>
            </p:cNvSpPr>
            <p:nvPr/>
          </p:nvSpPr>
          <p:spPr bwMode="auto">
            <a:xfrm flipH="1">
              <a:off x="4080" y="172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30" name="Oval 86"/>
            <p:cNvSpPr>
              <a:spLocks noChangeArrowheads="1"/>
            </p:cNvSpPr>
            <p:nvPr/>
          </p:nvSpPr>
          <p:spPr bwMode="auto">
            <a:xfrm flipH="1">
              <a:off x="4272" y="168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31" name="Oval 87"/>
            <p:cNvSpPr>
              <a:spLocks noChangeArrowheads="1"/>
            </p:cNvSpPr>
            <p:nvPr/>
          </p:nvSpPr>
          <p:spPr bwMode="auto">
            <a:xfrm flipH="1">
              <a:off x="4368" y="158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32" name="Oval 88"/>
            <p:cNvSpPr>
              <a:spLocks noChangeArrowheads="1"/>
            </p:cNvSpPr>
            <p:nvPr/>
          </p:nvSpPr>
          <p:spPr bwMode="auto">
            <a:xfrm flipH="1">
              <a:off x="4416" y="129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33" name="Oval 89"/>
            <p:cNvSpPr>
              <a:spLocks noChangeArrowheads="1"/>
            </p:cNvSpPr>
            <p:nvPr/>
          </p:nvSpPr>
          <p:spPr bwMode="auto">
            <a:xfrm flipH="1">
              <a:off x="4272" y="129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34" name="Oval 90"/>
            <p:cNvSpPr>
              <a:spLocks noChangeArrowheads="1"/>
            </p:cNvSpPr>
            <p:nvPr/>
          </p:nvSpPr>
          <p:spPr bwMode="auto">
            <a:xfrm flipH="1">
              <a:off x="4416" y="148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35" name="Oval 91"/>
            <p:cNvSpPr>
              <a:spLocks noChangeArrowheads="1"/>
            </p:cNvSpPr>
            <p:nvPr/>
          </p:nvSpPr>
          <p:spPr bwMode="auto">
            <a:xfrm flipH="1">
              <a:off x="4512" y="139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36" name="Oval 92"/>
            <p:cNvSpPr>
              <a:spLocks noChangeArrowheads="1"/>
            </p:cNvSpPr>
            <p:nvPr/>
          </p:nvSpPr>
          <p:spPr bwMode="auto">
            <a:xfrm flipH="1">
              <a:off x="4368" y="144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37" name="Oval 93"/>
            <p:cNvSpPr>
              <a:spLocks noChangeArrowheads="1"/>
            </p:cNvSpPr>
            <p:nvPr/>
          </p:nvSpPr>
          <p:spPr bwMode="auto">
            <a:xfrm flipH="1">
              <a:off x="4224" y="148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38" name="Oval 94"/>
            <p:cNvSpPr>
              <a:spLocks noChangeArrowheads="1"/>
            </p:cNvSpPr>
            <p:nvPr/>
          </p:nvSpPr>
          <p:spPr bwMode="auto">
            <a:xfrm flipH="1">
              <a:off x="4080" y="182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39" name="Oval 95"/>
            <p:cNvSpPr>
              <a:spLocks noChangeArrowheads="1"/>
            </p:cNvSpPr>
            <p:nvPr/>
          </p:nvSpPr>
          <p:spPr bwMode="auto">
            <a:xfrm flipH="1">
              <a:off x="4272" y="168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40" name="Oval 96"/>
            <p:cNvSpPr>
              <a:spLocks noChangeArrowheads="1"/>
            </p:cNvSpPr>
            <p:nvPr/>
          </p:nvSpPr>
          <p:spPr bwMode="auto">
            <a:xfrm flipH="1">
              <a:off x="4416" y="148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41" name="Oval 97"/>
            <p:cNvSpPr>
              <a:spLocks noChangeArrowheads="1"/>
            </p:cNvSpPr>
            <p:nvPr/>
          </p:nvSpPr>
          <p:spPr bwMode="auto">
            <a:xfrm flipH="1">
              <a:off x="4368" y="158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42" name="Oval 98"/>
            <p:cNvSpPr>
              <a:spLocks noChangeArrowheads="1"/>
            </p:cNvSpPr>
            <p:nvPr/>
          </p:nvSpPr>
          <p:spPr bwMode="auto">
            <a:xfrm flipH="1">
              <a:off x="4176" y="182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43" name="Oval 99"/>
            <p:cNvSpPr>
              <a:spLocks noChangeArrowheads="1"/>
            </p:cNvSpPr>
            <p:nvPr/>
          </p:nvSpPr>
          <p:spPr bwMode="auto">
            <a:xfrm flipH="1">
              <a:off x="4464" y="168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44" name="Oval 100"/>
            <p:cNvSpPr>
              <a:spLocks noChangeArrowheads="1"/>
            </p:cNvSpPr>
            <p:nvPr/>
          </p:nvSpPr>
          <p:spPr bwMode="auto">
            <a:xfrm flipH="1">
              <a:off x="4512" y="139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45" name="Oval 101"/>
            <p:cNvSpPr>
              <a:spLocks noChangeArrowheads="1"/>
            </p:cNvSpPr>
            <p:nvPr/>
          </p:nvSpPr>
          <p:spPr bwMode="auto">
            <a:xfrm flipH="1">
              <a:off x="4368" y="139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46" name="Oval 102"/>
            <p:cNvSpPr>
              <a:spLocks noChangeArrowheads="1"/>
            </p:cNvSpPr>
            <p:nvPr/>
          </p:nvSpPr>
          <p:spPr bwMode="auto">
            <a:xfrm flipH="1">
              <a:off x="4128" y="168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47" name="Oval 103"/>
            <p:cNvSpPr>
              <a:spLocks noChangeArrowheads="1"/>
            </p:cNvSpPr>
            <p:nvPr/>
          </p:nvSpPr>
          <p:spPr bwMode="auto">
            <a:xfrm flipH="1">
              <a:off x="4512" y="158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48" name="Oval 104"/>
            <p:cNvSpPr>
              <a:spLocks noChangeArrowheads="1"/>
            </p:cNvSpPr>
            <p:nvPr/>
          </p:nvSpPr>
          <p:spPr bwMode="auto">
            <a:xfrm flipH="1">
              <a:off x="4320" y="158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62249" name="Freeform 105"/>
          <p:cNvSpPr>
            <a:spLocks/>
          </p:cNvSpPr>
          <p:nvPr/>
        </p:nvSpPr>
        <p:spPr bwMode="auto">
          <a:xfrm>
            <a:off x="1120775" y="4102100"/>
            <a:ext cx="1509713" cy="39688"/>
          </a:xfrm>
          <a:custGeom>
            <a:avLst/>
            <a:gdLst>
              <a:gd name="T0" fmla="*/ 0 w 302"/>
              <a:gd name="T1" fmla="*/ 8 h 8"/>
              <a:gd name="T2" fmla="*/ 10 w 302"/>
              <a:gd name="T3" fmla="*/ 0 h 8"/>
              <a:gd name="T4" fmla="*/ 302 w 302"/>
              <a:gd name="T5" fmla="*/ 0 h 8"/>
            </a:gdLst>
            <a:ahLst/>
            <a:cxnLst>
              <a:cxn ang="0">
                <a:pos x="T0" y="T1"/>
              </a:cxn>
              <a:cxn ang="0">
                <a:pos x="T2" y="T3"/>
              </a:cxn>
              <a:cxn ang="0">
                <a:pos x="T4" y="T5"/>
              </a:cxn>
            </a:cxnLst>
            <a:rect l="0" t="0" r="r" b="b"/>
            <a:pathLst>
              <a:path w="302" h="8">
                <a:moveTo>
                  <a:pt x="0" y="8"/>
                </a:moveTo>
                <a:lnTo>
                  <a:pt x="10" y="0"/>
                </a:lnTo>
                <a:lnTo>
                  <a:pt x="302" y="0"/>
                </a:lnTo>
              </a:path>
            </a:pathLst>
          </a:custGeom>
          <a:noFill/>
          <a:ln w="476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2250" name="Freeform 106"/>
          <p:cNvSpPr>
            <a:spLocks/>
          </p:cNvSpPr>
          <p:nvPr/>
        </p:nvSpPr>
        <p:spPr bwMode="auto">
          <a:xfrm>
            <a:off x="1960563" y="4102100"/>
            <a:ext cx="195262" cy="39688"/>
          </a:xfrm>
          <a:custGeom>
            <a:avLst/>
            <a:gdLst>
              <a:gd name="T0" fmla="*/ 92 w 123"/>
              <a:gd name="T1" fmla="*/ 25 h 25"/>
              <a:gd name="T2" fmla="*/ 123 w 123"/>
              <a:gd name="T3" fmla="*/ 0 h 25"/>
              <a:gd name="T4" fmla="*/ 32 w 123"/>
              <a:gd name="T5" fmla="*/ 0 h 25"/>
              <a:gd name="T6" fmla="*/ 0 w 123"/>
              <a:gd name="T7" fmla="*/ 25 h 25"/>
              <a:gd name="T8" fmla="*/ 92 w 123"/>
              <a:gd name="T9" fmla="*/ 25 h 25"/>
            </a:gdLst>
            <a:ahLst/>
            <a:cxnLst>
              <a:cxn ang="0">
                <a:pos x="T0" y="T1"/>
              </a:cxn>
              <a:cxn ang="0">
                <a:pos x="T2" y="T3"/>
              </a:cxn>
              <a:cxn ang="0">
                <a:pos x="T4" y="T5"/>
              </a:cxn>
              <a:cxn ang="0">
                <a:pos x="T6" y="T7"/>
              </a:cxn>
              <a:cxn ang="0">
                <a:pos x="T8" y="T9"/>
              </a:cxn>
            </a:cxnLst>
            <a:rect l="0" t="0" r="r" b="b"/>
            <a:pathLst>
              <a:path w="123" h="25">
                <a:moveTo>
                  <a:pt x="92" y="25"/>
                </a:moveTo>
                <a:lnTo>
                  <a:pt x="123" y="0"/>
                </a:lnTo>
                <a:lnTo>
                  <a:pt x="32" y="0"/>
                </a:lnTo>
                <a:lnTo>
                  <a:pt x="0" y="25"/>
                </a:lnTo>
                <a:lnTo>
                  <a:pt x="92" y="25"/>
                </a:lnTo>
                <a:close/>
              </a:path>
            </a:pathLst>
          </a:custGeom>
          <a:solidFill>
            <a:srgbClr val="BF7300"/>
          </a:solidFill>
          <a:ln w="4763">
            <a:solidFill>
              <a:srgbClr val="FFFFFF"/>
            </a:solidFill>
            <a:prstDash val="solid"/>
            <a:round/>
            <a:headEnd/>
            <a:tailEnd/>
          </a:ln>
        </p:spPr>
        <p:txBody>
          <a:bodyPr/>
          <a:lstStyle/>
          <a:p>
            <a:endParaRPr lang="en-US"/>
          </a:p>
        </p:txBody>
      </p:sp>
      <p:sp>
        <p:nvSpPr>
          <p:cNvPr id="262251" name="Line 107"/>
          <p:cNvSpPr>
            <a:spLocks noChangeShapeType="1"/>
          </p:cNvSpPr>
          <p:nvPr/>
        </p:nvSpPr>
        <p:spPr bwMode="auto">
          <a:xfrm flipH="1">
            <a:off x="1095375" y="4141788"/>
            <a:ext cx="25400" cy="1587"/>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252" name="Rectangle 108"/>
          <p:cNvSpPr>
            <a:spLocks noChangeArrowheads="1"/>
          </p:cNvSpPr>
          <p:nvPr/>
        </p:nvSpPr>
        <p:spPr bwMode="auto">
          <a:xfrm>
            <a:off x="1020763" y="5492750"/>
            <a:ext cx="12065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0</a:t>
            </a:r>
            <a:endParaRPr lang="en-US"/>
          </a:p>
        </p:txBody>
      </p:sp>
      <p:sp>
        <p:nvSpPr>
          <p:cNvPr id="262253" name="Rectangle 109"/>
          <p:cNvSpPr>
            <a:spLocks noChangeArrowheads="1"/>
          </p:cNvSpPr>
          <p:nvPr/>
        </p:nvSpPr>
        <p:spPr bwMode="auto">
          <a:xfrm>
            <a:off x="1020763" y="5337175"/>
            <a:ext cx="12065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5</a:t>
            </a:r>
            <a:endParaRPr lang="en-US"/>
          </a:p>
        </p:txBody>
      </p:sp>
      <p:sp>
        <p:nvSpPr>
          <p:cNvPr id="262254" name="Rectangle 110"/>
          <p:cNvSpPr>
            <a:spLocks noChangeArrowheads="1"/>
          </p:cNvSpPr>
          <p:nvPr/>
        </p:nvSpPr>
        <p:spPr bwMode="auto">
          <a:xfrm>
            <a:off x="960438" y="5176838"/>
            <a:ext cx="1793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10</a:t>
            </a:r>
            <a:endParaRPr lang="en-US"/>
          </a:p>
        </p:txBody>
      </p:sp>
      <p:sp>
        <p:nvSpPr>
          <p:cNvPr id="262255" name="Rectangle 111"/>
          <p:cNvSpPr>
            <a:spLocks noChangeArrowheads="1"/>
          </p:cNvSpPr>
          <p:nvPr/>
        </p:nvSpPr>
        <p:spPr bwMode="auto">
          <a:xfrm>
            <a:off x="960438" y="5022850"/>
            <a:ext cx="1793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15</a:t>
            </a:r>
            <a:endParaRPr lang="en-US"/>
          </a:p>
        </p:txBody>
      </p:sp>
      <p:sp>
        <p:nvSpPr>
          <p:cNvPr id="262256" name="Rectangle 112"/>
          <p:cNvSpPr>
            <a:spLocks noChangeArrowheads="1"/>
          </p:cNvSpPr>
          <p:nvPr/>
        </p:nvSpPr>
        <p:spPr bwMode="auto">
          <a:xfrm>
            <a:off x="960438" y="4862513"/>
            <a:ext cx="1793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20</a:t>
            </a:r>
            <a:endParaRPr lang="en-US"/>
          </a:p>
        </p:txBody>
      </p:sp>
      <p:sp>
        <p:nvSpPr>
          <p:cNvPr id="262257" name="Rectangle 113"/>
          <p:cNvSpPr>
            <a:spLocks noChangeArrowheads="1"/>
          </p:cNvSpPr>
          <p:nvPr/>
        </p:nvSpPr>
        <p:spPr bwMode="auto">
          <a:xfrm>
            <a:off x="960438" y="4706938"/>
            <a:ext cx="1793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25</a:t>
            </a:r>
            <a:endParaRPr lang="en-US"/>
          </a:p>
        </p:txBody>
      </p:sp>
      <p:sp>
        <p:nvSpPr>
          <p:cNvPr id="262258" name="Rectangle 114"/>
          <p:cNvSpPr>
            <a:spLocks noChangeArrowheads="1"/>
          </p:cNvSpPr>
          <p:nvPr/>
        </p:nvSpPr>
        <p:spPr bwMode="auto">
          <a:xfrm>
            <a:off x="960438" y="4552950"/>
            <a:ext cx="1793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30</a:t>
            </a:r>
            <a:endParaRPr lang="en-US"/>
          </a:p>
        </p:txBody>
      </p:sp>
      <p:sp>
        <p:nvSpPr>
          <p:cNvPr id="262259" name="Rectangle 115"/>
          <p:cNvSpPr>
            <a:spLocks noChangeArrowheads="1"/>
          </p:cNvSpPr>
          <p:nvPr/>
        </p:nvSpPr>
        <p:spPr bwMode="auto">
          <a:xfrm>
            <a:off x="960438" y="4392613"/>
            <a:ext cx="1793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35</a:t>
            </a:r>
            <a:endParaRPr lang="en-US"/>
          </a:p>
        </p:txBody>
      </p:sp>
      <p:sp>
        <p:nvSpPr>
          <p:cNvPr id="262260" name="Rectangle 116"/>
          <p:cNvSpPr>
            <a:spLocks noChangeArrowheads="1"/>
          </p:cNvSpPr>
          <p:nvPr/>
        </p:nvSpPr>
        <p:spPr bwMode="auto">
          <a:xfrm>
            <a:off x="960438" y="4237038"/>
            <a:ext cx="1793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40</a:t>
            </a:r>
            <a:endParaRPr lang="en-US"/>
          </a:p>
        </p:txBody>
      </p:sp>
      <p:sp>
        <p:nvSpPr>
          <p:cNvPr id="262261" name="Rectangle 117"/>
          <p:cNvSpPr>
            <a:spLocks noChangeArrowheads="1"/>
          </p:cNvSpPr>
          <p:nvPr/>
        </p:nvSpPr>
        <p:spPr bwMode="auto">
          <a:xfrm>
            <a:off x="960438" y="4083050"/>
            <a:ext cx="1793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45</a:t>
            </a:r>
            <a:endParaRPr lang="en-US"/>
          </a:p>
        </p:txBody>
      </p:sp>
      <p:sp>
        <p:nvSpPr>
          <p:cNvPr id="262262" name="Line 118"/>
          <p:cNvSpPr>
            <a:spLocks noChangeShapeType="1"/>
          </p:cNvSpPr>
          <p:nvPr/>
        </p:nvSpPr>
        <p:spPr bwMode="auto">
          <a:xfrm>
            <a:off x="1120775" y="5553075"/>
            <a:ext cx="1460500" cy="1588"/>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263" name="Line 119"/>
          <p:cNvSpPr>
            <a:spLocks noChangeShapeType="1"/>
          </p:cNvSpPr>
          <p:nvPr/>
        </p:nvSpPr>
        <p:spPr bwMode="auto">
          <a:xfrm>
            <a:off x="1120775" y="5553075"/>
            <a:ext cx="1588" cy="23813"/>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264" name="Line 120"/>
          <p:cNvSpPr>
            <a:spLocks noChangeShapeType="1"/>
          </p:cNvSpPr>
          <p:nvPr/>
        </p:nvSpPr>
        <p:spPr bwMode="auto">
          <a:xfrm>
            <a:off x="1485900" y="5553075"/>
            <a:ext cx="1588" cy="23813"/>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265" name="Line 121"/>
          <p:cNvSpPr>
            <a:spLocks noChangeShapeType="1"/>
          </p:cNvSpPr>
          <p:nvPr/>
        </p:nvSpPr>
        <p:spPr bwMode="auto">
          <a:xfrm>
            <a:off x="1851025" y="5553075"/>
            <a:ext cx="1588" cy="23813"/>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266" name="Line 122"/>
          <p:cNvSpPr>
            <a:spLocks noChangeShapeType="1"/>
          </p:cNvSpPr>
          <p:nvPr/>
        </p:nvSpPr>
        <p:spPr bwMode="auto">
          <a:xfrm>
            <a:off x="2216150" y="5553075"/>
            <a:ext cx="1588" cy="23813"/>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267" name="Line 123"/>
          <p:cNvSpPr>
            <a:spLocks noChangeShapeType="1"/>
          </p:cNvSpPr>
          <p:nvPr/>
        </p:nvSpPr>
        <p:spPr bwMode="auto">
          <a:xfrm>
            <a:off x="2581275" y="5553075"/>
            <a:ext cx="1588" cy="23813"/>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268" name="Rectangle 124"/>
          <p:cNvSpPr>
            <a:spLocks noChangeArrowheads="1"/>
          </p:cNvSpPr>
          <p:nvPr/>
        </p:nvSpPr>
        <p:spPr bwMode="auto">
          <a:xfrm rot="16200000">
            <a:off x="1148557" y="5599906"/>
            <a:ext cx="33496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short</a:t>
            </a:r>
            <a:endParaRPr lang="en-US"/>
          </a:p>
        </p:txBody>
      </p:sp>
      <p:sp>
        <p:nvSpPr>
          <p:cNvPr id="262269" name="Rectangle 125"/>
          <p:cNvSpPr>
            <a:spLocks noChangeArrowheads="1"/>
          </p:cNvSpPr>
          <p:nvPr/>
        </p:nvSpPr>
        <p:spPr bwMode="auto">
          <a:xfrm rot="16200000">
            <a:off x="1435894" y="5666581"/>
            <a:ext cx="4905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medium</a:t>
            </a:r>
            <a:endParaRPr lang="en-US"/>
          </a:p>
        </p:txBody>
      </p:sp>
      <p:sp>
        <p:nvSpPr>
          <p:cNvPr id="262270" name="Rectangle 126"/>
          <p:cNvSpPr>
            <a:spLocks noChangeArrowheads="1"/>
          </p:cNvSpPr>
          <p:nvPr/>
        </p:nvSpPr>
        <p:spPr bwMode="auto">
          <a:xfrm rot="16200000">
            <a:off x="1898651" y="5580062"/>
            <a:ext cx="28575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long</a:t>
            </a:r>
            <a:endParaRPr lang="en-US"/>
          </a:p>
        </p:txBody>
      </p:sp>
      <p:sp>
        <p:nvSpPr>
          <p:cNvPr id="262271" name="Rectangle 127"/>
          <p:cNvSpPr>
            <a:spLocks noChangeArrowheads="1"/>
          </p:cNvSpPr>
          <p:nvPr/>
        </p:nvSpPr>
        <p:spPr bwMode="auto">
          <a:xfrm rot="16200000">
            <a:off x="2186781" y="5582444"/>
            <a:ext cx="290513"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very</a:t>
            </a:r>
            <a:endParaRPr lang="en-US"/>
          </a:p>
        </p:txBody>
      </p:sp>
      <p:sp>
        <p:nvSpPr>
          <p:cNvPr id="262272" name="Rectangle 128"/>
          <p:cNvSpPr>
            <a:spLocks noChangeArrowheads="1"/>
          </p:cNvSpPr>
          <p:nvPr/>
        </p:nvSpPr>
        <p:spPr bwMode="auto">
          <a:xfrm rot="16200000">
            <a:off x="2338388" y="5580062"/>
            <a:ext cx="28575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000" b="1">
                <a:solidFill>
                  <a:srgbClr val="FFFFFF"/>
                </a:solidFill>
              </a:rPr>
              <a:t>long</a:t>
            </a:r>
            <a:endParaRPr lang="en-US"/>
          </a:p>
        </p:txBody>
      </p:sp>
      <p:sp>
        <p:nvSpPr>
          <p:cNvPr id="262273" name="Line 129"/>
          <p:cNvSpPr>
            <a:spLocks noChangeShapeType="1"/>
          </p:cNvSpPr>
          <p:nvPr/>
        </p:nvSpPr>
        <p:spPr bwMode="auto">
          <a:xfrm>
            <a:off x="3657600" y="3989388"/>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74" name="Text Box 130"/>
          <p:cNvSpPr txBox="1">
            <a:spLocks noChangeArrowheads="1"/>
          </p:cNvSpPr>
          <p:nvPr/>
        </p:nvSpPr>
        <p:spPr bwMode="auto">
          <a:xfrm>
            <a:off x="4191000" y="571500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days</a:t>
            </a:r>
            <a:endParaRPr lang="en-US"/>
          </a:p>
        </p:txBody>
      </p:sp>
      <p:sp>
        <p:nvSpPr>
          <p:cNvPr id="262275" name="Text Box 131"/>
          <p:cNvSpPr txBox="1">
            <a:spLocks noChangeArrowheads="1"/>
          </p:cNvSpPr>
          <p:nvPr/>
        </p:nvSpPr>
        <p:spPr bwMode="auto">
          <a:xfrm rot="-5400000">
            <a:off x="2617788" y="4427538"/>
            <a:ext cx="1508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 of accesses</a:t>
            </a:r>
          </a:p>
        </p:txBody>
      </p:sp>
      <p:sp>
        <p:nvSpPr>
          <p:cNvPr id="262276" name="Line 132"/>
          <p:cNvSpPr>
            <a:spLocks noChangeShapeType="1"/>
          </p:cNvSpPr>
          <p:nvPr/>
        </p:nvSpPr>
        <p:spPr bwMode="auto">
          <a:xfrm>
            <a:off x="3657600" y="541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77" name="Line 133"/>
          <p:cNvSpPr>
            <a:spLocks noChangeShapeType="1"/>
          </p:cNvSpPr>
          <p:nvPr/>
        </p:nvSpPr>
        <p:spPr bwMode="auto">
          <a:xfrm flipV="1">
            <a:off x="3733800" y="5029200"/>
            <a:ext cx="22860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78" name="Line 134"/>
          <p:cNvSpPr>
            <a:spLocks noChangeShapeType="1"/>
          </p:cNvSpPr>
          <p:nvPr/>
        </p:nvSpPr>
        <p:spPr bwMode="auto">
          <a:xfrm>
            <a:off x="3962400" y="5029200"/>
            <a:ext cx="3810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79" name="Line 135"/>
          <p:cNvSpPr>
            <a:spLocks noChangeShapeType="1"/>
          </p:cNvSpPr>
          <p:nvPr/>
        </p:nvSpPr>
        <p:spPr bwMode="auto">
          <a:xfrm flipV="1">
            <a:off x="4343400" y="4724400"/>
            <a:ext cx="15240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80" name="Line 136"/>
          <p:cNvSpPr>
            <a:spLocks noChangeShapeType="1"/>
          </p:cNvSpPr>
          <p:nvPr/>
        </p:nvSpPr>
        <p:spPr bwMode="auto">
          <a:xfrm>
            <a:off x="4495800" y="4724400"/>
            <a:ext cx="457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81" name="Line 137"/>
          <p:cNvSpPr>
            <a:spLocks noChangeShapeType="1"/>
          </p:cNvSpPr>
          <p:nvPr/>
        </p:nvSpPr>
        <p:spPr bwMode="auto">
          <a:xfrm flipV="1">
            <a:off x="4953000" y="4419600"/>
            <a:ext cx="22860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82" name="Text Box 138"/>
          <p:cNvSpPr txBox="1">
            <a:spLocks noChangeArrowheads="1"/>
          </p:cNvSpPr>
          <p:nvPr/>
        </p:nvSpPr>
        <p:spPr bwMode="auto">
          <a:xfrm>
            <a:off x="6003925" y="3973513"/>
            <a:ext cx="51435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400"/>
              <a:t>url 1</a:t>
            </a:r>
          </a:p>
          <a:p>
            <a:pPr eaLnBrk="0" hangingPunct="0"/>
            <a:r>
              <a:rPr lang="en-US" sz="1400"/>
              <a:t>url 2</a:t>
            </a:r>
          </a:p>
          <a:p>
            <a:pPr eaLnBrk="0" hangingPunct="0"/>
            <a:r>
              <a:rPr lang="en-US" sz="1400"/>
              <a:t>url 3</a:t>
            </a:r>
          </a:p>
          <a:p>
            <a:pPr eaLnBrk="0" hangingPunct="0"/>
            <a:r>
              <a:rPr lang="en-US" sz="1400"/>
              <a:t>url 4</a:t>
            </a:r>
          </a:p>
          <a:p>
            <a:pPr eaLnBrk="0" hangingPunct="0"/>
            <a:r>
              <a:rPr lang="en-US" sz="1400"/>
              <a:t>url 5</a:t>
            </a:r>
          </a:p>
          <a:p>
            <a:pPr eaLnBrk="0" hangingPunct="0"/>
            <a:r>
              <a:rPr lang="en-US" sz="1400"/>
              <a:t>url 6</a:t>
            </a:r>
          </a:p>
          <a:p>
            <a:pPr eaLnBrk="0" hangingPunct="0"/>
            <a:r>
              <a:rPr lang="en-US" sz="1400"/>
              <a:t>url 7</a:t>
            </a:r>
          </a:p>
        </p:txBody>
      </p:sp>
      <p:sp>
        <p:nvSpPr>
          <p:cNvPr id="262283" name="Rectangle 139"/>
          <p:cNvSpPr>
            <a:spLocks noChangeArrowheads="1"/>
          </p:cNvSpPr>
          <p:nvPr/>
        </p:nvSpPr>
        <p:spPr bwMode="auto">
          <a:xfrm>
            <a:off x="6629400" y="3962400"/>
            <a:ext cx="10668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84" name="Line 140"/>
          <p:cNvSpPr>
            <a:spLocks noChangeShapeType="1"/>
          </p:cNvSpPr>
          <p:nvPr/>
        </p:nvSpPr>
        <p:spPr bwMode="auto">
          <a:xfrm>
            <a:off x="6629400" y="4114800"/>
            <a:ext cx="10668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85" name="Line 141"/>
          <p:cNvSpPr>
            <a:spLocks noChangeShapeType="1"/>
          </p:cNvSpPr>
          <p:nvPr/>
        </p:nvSpPr>
        <p:spPr bwMode="auto">
          <a:xfrm>
            <a:off x="6629400" y="4267200"/>
            <a:ext cx="10668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86" name="Line 142"/>
          <p:cNvSpPr>
            <a:spLocks noChangeShapeType="1"/>
          </p:cNvSpPr>
          <p:nvPr/>
        </p:nvSpPr>
        <p:spPr bwMode="auto">
          <a:xfrm>
            <a:off x="6629400" y="4419600"/>
            <a:ext cx="10668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87" name="Line 143"/>
          <p:cNvSpPr>
            <a:spLocks noChangeShapeType="1"/>
          </p:cNvSpPr>
          <p:nvPr/>
        </p:nvSpPr>
        <p:spPr bwMode="auto">
          <a:xfrm>
            <a:off x="6629400" y="4572000"/>
            <a:ext cx="10668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88" name="Line 144"/>
          <p:cNvSpPr>
            <a:spLocks noChangeShapeType="1"/>
          </p:cNvSpPr>
          <p:nvPr/>
        </p:nvSpPr>
        <p:spPr bwMode="auto">
          <a:xfrm>
            <a:off x="6629400" y="4724400"/>
            <a:ext cx="10668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89" name="Line 145"/>
          <p:cNvSpPr>
            <a:spLocks noChangeShapeType="1"/>
          </p:cNvSpPr>
          <p:nvPr/>
        </p:nvSpPr>
        <p:spPr bwMode="auto">
          <a:xfrm>
            <a:off x="6629400" y="4876800"/>
            <a:ext cx="10668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90" name="Line 146"/>
          <p:cNvSpPr>
            <a:spLocks noChangeShapeType="1"/>
          </p:cNvSpPr>
          <p:nvPr/>
        </p:nvSpPr>
        <p:spPr bwMode="auto">
          <a:xfrm>
            <a:off x="6629400" y="5029200"/>
            <a:ext cx="10668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91" name="Line 147"/>
          <p:cNvSpPr>
            <a:spLocks noChangeShapeType="1"/>
          </p:cNvSpPr>
          <p:nvPr/>
        </p:nvSpPr>
        <p:spPr bwMode="auto">
          <a:xfrm>
            <a:off x="6629400" y="5181600"/>
            <a:ext cx="10668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92" name="Line 148"/>
          <p:cNvSpPr>
            <a:spLocks noChangeShapeType="1"/>
          </p:cNvSpPr>
          <p:nvPr/>
        </p:nvSpPr>
        <p:spPr bwMode="auto">
          <a:xfrm>
            <a:off x="6629400" y="5334000"/>
            <a:ext cx="10668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93" name="Oval 149"/>
          <p:cNvSpPr>
            <a:spLocks noChangeArrowheads="1"/>
          </p:cNvSpPr>
          <p:nvPr/>
        </p:nvSpPr>
        <p:spPr bwMode="auto">
          <a:xfrm>
            <a:off x="6705600" y="5257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94" name="Oval 150"/>
          <p:cNvSpPr>
            <a:spLocks noChangeArrowheads="1"/>
          </p:cNvSpPr>
          <p:nvPr/>
        </p:nvSpPr>
        <p:spPr bwMode="auto">
          <a:xfrm>
            <a:off x="6781800" y="5105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95" name="Oval 151"/>
          <p:cNvSpPr>
            <a:spLocks noChangeArrowheads="1"/>
          </p:cNvSpPr>
          <p:nvPr/>
        </p:nvSpPr>
        <p:spPr bwMode="auto">
          <a:xfrm>
            <a:off x="6781800" y="4953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96" name="Oval 152"/>
          <p:cNvSpPr>
            <a:spLocks noChangeArrowheads="1"/>
          </p:cNvSpPr>
          <p:nvPr/>
        </p:nvSpPr>
        <p:spPr bwMode="auto">
          <a:xfrm>
            <a:off x="6934200" y="4800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97" name="Oval 153"/>
          <p:cNvSpPr>
            <a:spLocks noChangeArrowheads="1"/>
          </p:cNvSpPr>
          <p:nvPr/>
        </p:nvSpPr>
        <p:spPr bwMode="auto">
          <a:xfrm>
            <a:off x="7010400" y="4648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98" name="Oval 154"/>
          <p:cNvSpPr>
            <a:spLocks noChangeArrowheads="1"/>
          </p:cNvSpPr>
          <p:nvPr/>
        </p:nvSpPr>
        <p:spPr bwMode="auto">
          <a:xfrm>
            <a:off x="7086600" y="4495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299" name="Oval 155"/>
          <p:cNvSpPr>
            <a:spLocks noChangeArrowheads="1"/>
          </p:cNvSpPr>
          <p:nvPr/>
        </p:nvSpPr>
        <p:spPr bwMode="auto">
          <a:xfrm>
            <a:off x="7162800" y="4343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300" name="Oval 156"/>
          <p:cNvSpPr>
            <a:spLocks noChangeArrowheads="1"/>
          </p:cNvSpPr>
          <p:nvPr/>
        </p:nvSpPr>
        <p:spPr bwMode="auto">
          <a:xfrm>
            <a:off x="7239000" y="4191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301" name="Oval 157"/>
          <p:cNvSpPr>
            <a:spLocks noChangeArrowheads="1"/>
          </p:cNvSpPr>
          <p:nvPr/>
        </p:nvSpPr>
        <p:spPr bwMode="auto">
          <a:xfrm>
            <a:off x="7315200" y="4038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2302" name="Text Box 158"/>
          <p:cNvSpPr txBox="1">
            <a:spLocks noChangeArrowheads="1"/>
          </p:cNvSpPr>
          <p:nvPr/>
        </p:nvSpPr>
        <p:spPr bwMode="auto">
          <a:xfrm>
            <a:off x="6477000" y="5638800"/>
            <a:ext cx="1247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600"/>
              <a:t># of accesses</a:t>
            </a:r>
            <a:endParaRPr lang="en-US"/>
          </a:p>
        </p:txBody>
      </p:sp>
    </p:spTree>
    <p:extLst>
      <p:ext uri="{BB962C8B-B14F-4D97-AF65-F5344CB8AC3E}">
        <p14:creationId xmlns:p14="http://schemas.microsoft.com/office/powerpoint/2010/main" val="3618558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a:xfrm>
            <a:off x="685800" y="228600"/>
            <a:ext cx="7772400" cy="1143000"/>
          </a:xfrm>
        </p:spPr>
        <p:txBody>
          <a:bodyPr/>
          <a:lstStyle/>
          <a:p>
            <a:r>
              <a:rPr lang="en-US"/>
              <a:t>When to use which type?</a:t>
            </a:r>
          </a:p>
        </p:txBody>
      </p:sp>
      <p:sp>
        <p:nvSpPr>
          <p:cNvPr id="265219" name="Rectangle 3"/>
          <p:cNvSpPr>
            <a:spLocks noGrp="1" noChangeArrowheads="1"/>
          </p:cNvSpPr>
          <p:nvPr>
            <p:ph type="body" idx="1"/>
          </p:nvPr>
        </p:nvSpPr>
        <p:spPr>
          <a:xfrm>
            <a:off x="685800" y="1447800"/>
            <a:ext cx="7772400" cy="4114800"/>
          </a:xfrm>
        </p:spPr>
        <p:txBody>
          <a:bodyPr>
            <a:noAutofit/>
          </a:bodyPr>
          <a:lstStyle/>
          <a:p>
            <a:r>
              <a:rPr lang="en-US" sz="2400" dirty="0"/>
              <a:t>Line graph </a:t>
            </a:r>
          </a:p>
          <a:p>
            <a:pPr lvl="1"/>
            <a:r>
              <a:rPr lang="en-US" sz="2400" dirty="0"/>
              <a:t>x-axis requires quantitative variable</a:t>
            </a:r>
          </a:p>
          <a:p>
            <a:pPr lvl="1"/>
            <a:r>
              <a:rPr lang="en-US" sz="2400" dirty="0"/>
              <a:t>Variables have contiguous values</a:t>
            </a:r>
          </a:p>
          <a:p>
            <a:pPr lvl="1"/>
            <a:r>
              <a:rPr lang="en-US" sz="2400" dirty="0"/>
              <a:t>familiar/conventional ordering among ordinals</a:t>
            </a:r>
          </a:p>
          <a:p>
            <a:r>
              <a:rPr lang="en-US" sz="2400" dirty="0"/>
              <a:t>Bar graph</a:t>
            </a:r>
          </a:p>
          <a:p>
            <a:pPr lvl="1"/>
            <a:r>
              <a:rPr lang="en-US" sz="2400" dirty="0"/>
              <a:t>comparison of relative point values</a:t>
            </a:r>
          </a:p>
          <a:p>
            <a:r>
              <a:rPr lang="en-US" sz="2400" dirty="0"/>
              <a:t>Scatter plot</a:t>
            </a:r>
          </a:p>
          <a:p>
            <a:pPr lvl="1"/>
            <a:r>
              <a:rPr lang="en-US" sz="2400" dirty="0"/>
              <a:t>convey overall impression of relationship between two variables</a:t>
            </a:r>
          </a:p>
          <a:p>
            <a:r>
              <a:rPr lang="en-US" sz="2400" dirty="0"/>
              <a:t>Pie Chart?</a:t>
            </a:r>
          </a:p>
          <a:p>
            <a:pPr lvl="1"/>
            <a:r>
              <a:rPr lang="en-US" sz="2400" dirty="0"/>
              <a:t>Emphasizing differences in proportion among a few numbers</a:t>
            </a:r>
          </a:p>
          <a:p>
            <a:pPr lvl="1"/>
            <a:endParaRPr lang="en-US" sz="2400" dirty="0"/>
          </a:p>
        </p:txBody>
      </p:sp>
    </p:spTree>
    <p:extLst>
      <p:ext uri="{BB962C8B-B14F-4D97-AF65-F5344CB8AC3E}">
        <p14:creationId xmlns:p14="http://schemas.microsoft.com/office/powerpoint/2010/main" val="2700064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52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52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52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521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6521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65219">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65219">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65219">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652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build="p" bldLvl="2"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533400" y="304800"/>
            <a:ext cx="7772400" cy="990600"/>
          </a:xfrm>
        </p:spPr>
        <p:txBody>
          <a:bodyPr/>
          <a:lstStyle/>
          <a:p>
            <a:r>
              <a:rPr lang="en-US"/>
              <a:t>Visual Properties</a:t>
            </a:r>
          </a:p>
        </p:txBody>
      </p:sp>
      <p:sp>
        <p:nvSpPr>
          <p:cNvPr id="274435" name="Rectangle 3"/>
          <p:cNvSpPr>
            <a:spLocks noGrp="1" noChangeArrowheads="1"/>
          </p:cNvSpPr>
          <p:nvPr>
            <p:ph type="body" idx="1"/>
          </p:nvPr>
        </p:nvSpPr>
        <p:spPr>
          <a:xfrm>
            <a:off x="762000" y="1600200"/>
            <a:ext cx="7772400" cy="4114800"/>
          </a:xfrm>
        </p:spPr>
        <p:txBody>
          <a:bodyPr/>
          <a:lstStyle/>
          <a:p>
            <a:pPr>
              <a:lnSpc>
                <a:spcPct val="110000"/>
              </a:lnSpc>
            </a:pPr>
            <a:r>
              <a:rPr lang="en-US"/>
              <a:t>Preattentive Processing</a:t>
            </a:r>
          </a:p>
          <a:p>
            <a:pPr>
              <a:lnSpc>
                <a:spcPct val="110000"/>
              </a:lnSpc>
            </a:pPr>
            <a:r>
              <a:rPr lang="en-US"/>
              <a:t>Accuracy of Interpretation of Visual Properties</a:t>
            </a:r>
          </a:p>
          <a:p>
            <a:pPr>
              <a:lnSpc>
                <a:spcPct val="110000"/>
              </a:lnSpc>
            </a:pPr>
            <a:r>
              <a:rPr lang="en-US"/>
              <a:t>Illusions and the Relation to Graphical Integrity</a:t>
            </a:r>
          </a:p>
        </p:txBody>
      </p:sp>
    </p:spTree>
    <p:extLst>
      <p:ext uri="{BB962C8B-B14F-4D97-AF65-F5344CB8AC3E}">
        <p14:creationId xmlns:p14="http://schemas.microsoft.com/office/powerpoint/2010/main" val="183042824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a:ln/>
        </p:spPr>
        <p:txBody>
          <a:bodyPr/>
          <a:lstStyle/>
          <a:p>
            <a:r>
              <a:rPr lang="en-US"/>
              <a:t>Pre-attentive Processing</a:t>
            </a:r>
          </a:p>
        </p:txBody>
      </p:sp>
      <p:sp>
        <p:nvSpPr>
          <p:cNvPr id="278531" name="Rectangle 3"/>
          <p:cNvSpPr>
            <a:spLocks noGrp="1" noChangeArrowheads="1"/>
          </p:cNvSpPr>
          <p:nvPr>
            <p:ph type="body" idx="1"/>
          </p:nvPr>
        </p:nvSpPr>
        <p:spPr/>
        <p:txBody>
          <a:bodyPr/>
          <a:lstStyle/>
          <a:p>
            <a:r>
              <a:rPr lang="en-US"/>
              <a:t>&lt; 200 - 250ms qualifies as pre-attentive</a:t>
            </a:r>
          </a:p>
          <a:p>
            <a:pPr lvl="1"/>
            <a:r>
              <a:rPr lang="en-US"/>
              <a:t>eye movements take at least 200ms</a:t>
            </a:r>
          </a:p>
          <a:p>
            <a:pPr lvl="1"/>
            <a:r>
              <a:rPr lang="en-US"/>
              <a:t>yet certain processing can be done very quickly, implying low-level processing in parallel</a:t>
            </a:r>
          </a:p>
          <a:p>
            <a:r>
              <a:rPr lang="en-US"/>
              <a:t>If a decision takes a fixed amount of time regardless of the number of distractors, it is considered to be preattentive.</a:t>
            </a:r>
          </a:p>
        </p:txBody>
      </p:sp>
    </p:spTree>
    <p:extLst>
      <p:ext uri="{BB962C8B-B14F-4D97-AF65-F5344CB8AC3E}">
        <p14:creationId xmlns:p14="http://schemas.microsoft.com/office/powerpoint/2010/main" val="12528063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a:t>Example:  Color Selection</a:t>
            </a:r>
          </a:p>
        </p:txBody>
      </p:sp>
      <p:pic>
        <p:nvPicPr>
          <p:cNvPr id="276483" name="Picture 3" descr="G:\is247\admin\images\healy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133600"/>
            <a:ext cx="3019425" cy="2325688"/>
          </a:xfrm>
          <a:prstGeom prst="rect">
            <a:avLst/>
          </a:prstGeom>
          <a:noFill/>
          <a:extLst>
            <a:ext uri="{909E8E84-426E-40dd-AFC4-6F175D3DCCD1}">
              <a14:hiddenFill xmlns:a14="http://schemas.microsoft.com/office/drawing/2010/main">
                <a:solidFill>
                  <a:srgbClr val="FFFFFF"/>
                </a:solidFill>
              </a14:hiddenFill>
            </a:ext>
          </a:extLst>
        </p:spPr>
      </p:pic>
      <p:pic>
        <p:nvPicPr>
          <p:cNvPr id="276484" name="Picture 4" descr="G:\is247\admin\images\healey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133600"/>
            <a:ext cx="3019425" cy="2325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91917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dirty="0"/>
              <a:t>Example:  </a:t>
            </a:r>
            <a:r>
              <a:rPr lang="en-US" dirty="0" smtClean="0"/>
              <a:t>Shape </a:t>
            </a:r>
            <a:r>
              <a:rPr lang="en-US" dirty="0"/>
              <a:t>Selection</a:t>
            </a:r>
          </a:p>
        </p:txBody>
      </p:sp>
      <p:pic>
        <p:nvPicPr>
          <p:cNvPr id="5" name="Picture 3" descr="G:\is247\admin\images\healey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09800"/>
            <a:ext cx="29718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is247\admin\images\healey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209800"/>
            <a:ext cx="304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22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Agenda</a:t>
            </a:r>
          </a:p>
        </p:txBody>
      </p:sp>
      <p:sp>
        <p:nvSpPr>
          <p:cNvPr id="206851" name="Rectangle 3"/>
          <p:cNvSpPr>
            <a:spLocks noGrp="1" noChangeArrowheads="1"/>
          </p:cNvSpPr>
          <p:nvPr>
            <p:ph type="body" idx="1"/>
          </p:nvPr>
        </p:nvSpPr>
        <p:spPr>
          <a:xfrm>
            <a:off x="584200" y="2006600"/>
            <a:ext cx="7772400" cy="4114800"/>
          </a:xfrm>
        </p:spPr>
        <p:txBody>
          <a:bodyPr>
            <a:normAutofit fontScale="70000" lnSpcReduction="20000"/>
          </a:bodyPr>
          <a:lstStyle/>
          <a:p>
            <a:r>
              <a:rPr lang="en-US" dirty="0" smtClean="0">
                <a:solidFill>
                  <a:srgbClr val="FFFF00"/>
                </a:solidFill>
              </a:rPr>
              <a:t>Part I</a:t>
            </a:r>
          </a:p>
          <a:p>
            <a:pPr lvl="1"/>
            <a:r>
              <a:rPr lang="en-US" dirty="0" smtClean="0">
                <a:solidFill>
                  <a:srgbClr val="FFFF00"/>
                </a:solidFill>
              </a:rPr>
              <a:t>Introduction</a:t>
            </a:r>
            <a:endParaRPr lang="en-US" dirty="0">
              <a:solidFill>
                <a:srgbClr val="FFFF00"/>
              </a:solidFill>
            </a:endParaRPr>
          </a:p>
          <a:p>
            <a:pPr lvl="1"/>
            <a:r>
              <a:rPr lang="en-US" dirty="0" smtClean="0"/>
              <a:t>Motivation</a:t>
            </a:r>
            <a:endParaRPr lang="en-US" dirty="0"/>
          </a:p>
          <a:p>
            <a:pPr lvl="1"/>
            <a:r>
              <a:rPr lang="en-US" dirty="0" smtClean="0"/>
              <a:t>Guidelines and constraints</a:t>
            </a:r>
          </a:p>
          <a:p>
            <a:r>
              <a:rPr lang="en-US" dirty="0" smtClean="0"/>
              <a:t>Part II</a:t>
            </a:r>
            <a:endParaRPr lang="en-US" dirty="0"/>
          </a:p>
          <a:p>
            <a:pPr lvl="1"/>
            <a:r>
              <a:rPr lang="en-US" dirty="0" smtClean="0"/>
              <a:t>Visualization in the field</a:t>
            </a:r>
            <a:endParaRPr lang="en-US" dirty="0"/>
          </a:p>
          <a:p>
            <a:pPr lvl="1"/>
            <a:r>
              <a:rPr lang="en-US" dirty="0" smtClean="0"/>
              <a:t>Applications</a:t>
            </a:r>
          </a:p>
          <a:p>
            <a:r>
              <a:rPr lang="en-US" dirty="0" smtClean="0"/>
              <a:t>Part III</a:t>
            </a:r>
            <a:endParaRPr lang="en-US" dirty="0"/>
          </a:p>
          <a:p>
            <a:pPr lvl="1"/>
            <a:r>
              <a:rPr lang="en-US" dirty="0" smtClean="0"/>
              <a:t>Research</a:t>
            </a:r>
          </a:p>
          <a:p>
            <a:pPr lvl="1"/>
            <a:r>
              <a:rPr lang="en-US" dirty="0" smtClean="0"/>
              <a:t>Open problems</a:t>
            </a:r>
          </a:p>
          <a:p>
            <a:r>
              <a:rPr lang="en-US" dirty="0"/>
              <a:t>D</a:t>
            </a:r>
            <a:r>
              <a:rPr lang="en-US" dirty="0" smtClean="0"/>
              <a:t>iscussion</a:t>
            </a:r>
            <a:endParaRPr lang="en-US" dirty="0"/>
          </a:p>
          <a:p>
            <a:r>
              <a:rPr lang="en-US" dirty="0"/>
              <a:t>Wrap-Up</a:t>
            </a:r>
          </a:p>
          <a:p>
            <a:endParaRPr lang="en-US" dirty="0"/>
          </a:p>
          <a:p>
            <a:endParaRPr lang="en-US" dirty="0"/>
          </a:p>
          <a:p>
            <a:pPr lvl="1"/>
            <a:endParaRPr lang="en-US" dirty="0"/>
          </a:p>
        </p:txBody>
      </p:sp>
    </p:spTree>
    <p:extLst>
      <p:ext uri="{BB962C8B-B14F-4D97-AF65-F5344CB8AC3E}">
        <p14:creationId xmlns:p14="http://schemas.microsoft.com/office/powerpoint/2010/main" val="2331129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 calcmode="lin" valueType="num">
                                      <p:cBhvr>
                                        <p:cTn id="7" dur="500" fill="hold"/>
                                        <p:tgtEl>
                                          <p:spTgt spid="206851">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206851">
                                            <p:txEl>
                                              <p:pRg st="0" end="0"/>
                                            </p:txEl>
                                          </p:spTgt>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206851">
                                            <p:txEl>
                                              <p:pRg st="1" end="1"/>
                                            </p:txEl>
                                          </p:spTgt>
                                        </p:tgtEl>
                                        <p:attrNameLst>
                                          <p:attrName>style.visibility</p:attrName>
                                        </p:attrNameLst>
                                      </p:cBhvr>
                                      <p:to>
                                        <p:strVal val="visible"/>
                                      </p:to>
                                    </p:set>
                                    <p:anim calcmode="lin" valueType="num">
                                      <p:cBhvr>
                                        <p:cTn id="11" dur="500" fill="hold"/>
                                        <p:tgtEl>
                                          <p:spTgt spid="206851">
                                            <p:txEl>
                                              <p:pRg st="1" end="1"/>
                                            </p:txEl>
                                          </p:spTgt>
                                        </p:tgtEl>
                                        <p:attrNameLst>
                                          <p:attrName>ppt_w</p:attrName>
                                        </p:attrNameLst>
                                      </p:cBhvr>
                                      <p:tavLst>
                                        <p:tav tm="0">
                                          <p:val>
                                            <p:strVal val="2/3*#ppt_w"/>
                                          </p:val>
                                        </p:tav>
                                        <p:tav tm="100000">
                                          <p:val>
                                            <p:strVal val="#ppt_w"/>
                                          </p:val>
                                        </p:tav>
                                      </p:tavLst>
                                    </p:anim>
                                    <p:anim calcmode="lin" valueType="num">
                                      <p:cBhvr>
                                        <p:cTn id="12" dur="500" fill="hold"/>
                                        <p:tgtEl>
                                          <p:spTgt spid="206851">
                                            <p:txEl>
                                              <p:pRg st="1" end="1"/>
                                            </p:txEl>
                                          </p:spTgt>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206851">
                                            <p:txEl>
                                              <p:pRg st="2" end="2"/>
                                            </p:txEl>
                                          </p:spTgt>
                                        </p:tgtEl>
                                        <p:attrNameLst>
                                          <p:attrName>style.visibility</p:attrName>
                                        </p:attrNameLst>
                                      </p:cBhvr>
                                      <p:to>
                                        <p:strVal val="visible"/>
                                      </p:to>
                                    </p:set>
                                    <p:anim calcmode="lin" valueType="num">
                                      <p:cBhvr>
                                        <p:cTn id="15" dur="500" fill="hold"/>
                                        <p:tgtEl>
                                          <p:spTgt spid="206851">
                                            <p:txEl>
                                              <p:pRg st="2" end="2"/>
                                            </p:txEl>
                                          </p:spTgt>
                                        </p:tgtEl>
                                        <p:attrNameLst>
                                          <p:attrName>ppt_w</p:attrName>
                                        </p:attrNameLst>
                                      </p:cBhvr>
                                      <p:tavLst>
                                        <p:tav tm="0">
                                          <p:val>
                                            <p:strVal val="2/3*#ppt_w"/>
                                          </p:val>
                                        </p:tav>
                                        <p:tav tm="100000">
                                          <p:val>
                                            <p:strVal val="#ppt_w"/>
                                          </p:val>
                                        </p:tav>
                                      </p:tavLst>
                                    </p:anim>
                                    <p:anim calcmode="lin" valueType="num">
                                      <p:cBhvr>
                                        <p:cTn id="16" dur="500" fill="hold"/>
                                        <p:tgtEl>
                                          <p:spTgt spid="206851">
                                            <p:txEl>
                                              <p:pRg st="2" end="2"/>
                                            </p:txEl>
                                          </p:spTgt>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0"/>
                                  </p:stCondLst>
                                  <p:childTnLst>
                                    <p:set>
                                      <p:cBhvr>
                                        <p:cTn id="18" dur="1" fill="hold">
                                          <p:stCondLst>
                                            <p:cond delay="0"/>
                                          </p:stCondLst>
                                        </p:cTn>
                                        <p:tgtEl>
                                          <p:spTgt spid="206851">
                                            <p:txEl>
                                              <p:pRg st="3" end="3"/>
                                            </p:txEl>
                                          </p:spTgt>
                                        </p:tgtEl>
                                        <p:attrNameLst>
                                          <p:attrName>style.visibility</p:attrName>
                                        </p:attrNameLst>
                                      </p:cBhvr>
                                      <p:to>
                                        <p:strVal val="visible"/>
                                      </p:to>
                                    </p:set>
                                    <p:anim calcmode="lin" valueType="num">
                                      <p:cBhvr>
                                        <p:cTn id="19" dur="500" fill="hold"/>
                                        <p:tgtEl>
                                          <p:spTgt spid="206851">
                                            <p:txEl>
                                              <p:pRg st="3" end="3"/>
                                            </p:txEl>
                                          </p:spTgt>
                                        </p:tgtEl>
                                        <p:attrNameLst>
                                          <p:attrName>ppt_w</p:attrName>
                                        </p:attrNameLst>
                                      </p:cBhvr>
                                      <p:tavLst>
                                        <p:tav tm="0">
                                          <p:val>
                                            <p:strVal val="2/3*#ppt_w"/>
                                          </p:val>
                                        </p:tav>
                                        <p:tav tm="100000">
                                          <p:val>
                                            <p:strVal val="#ppt_w"/>
                                          </p:val>
                                        </p:tav>
                                      </p:tavLst>
                                    </p:anim>
                                    <p:anim calcmode="lin" valueType="num">
                                      <p:cBhvr>
                                        <p:cTn id="20" dur="500" fill="hold"/>
                                        <p:tgtEl>
                                          <p:spTgt spid="206851">
                                            <p:txEl>
                                              <p:pRg st="3" end="3"/>
                                            </p:txEl>
                                          </p:spTgt>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grpId="0" nodeType="clickEffect">
                                  <p:stCondLst>
                                    <p:cond delay="0"/>
                                  </p:stCondLst>
                                  <p:childTnLst>
                                    <p:set>
                                      <p:cBhvr>
                                        <p:cTn id="24" dur="1" fill="hold">
                                          <p:stCondLst>
                                            <p:cond delay="0"/>
                                          </p:stCondLst>
                                        </p:cTn>
                                        <p:tgtEl>
                                          <p:spTgt spid="206851">
                                            <p:txEl>
                                              <p:pRg st="4" end="4"/>
                                            </p:txEl>
                                          </p:spTgt>
                                        </p:tgtEl>
                                        <p:attrNameLst>
                                          <p:attrName>style.visibility</p:attrName>
                                        </p:attrNameLst>
                                      </p:cBhvr>
                                      <p:to>
                                        <p:strVal val="visible"/>
                                      </p:to>
                                    </p:set>
                                    <p:anim calcmode="lin" valueType="num">
                                      <p:cBhvr>
                                        <p:cTn id="25" dur="500" fill="hold"/>
                                        <p:tgtEl>
                                          <p:spTgt spid="206851">
                                            <p:txEl>
                                              <p:pRg st="4" end="4"/>
                                            </p:txEl>
                                          </p:spTgt>
                                        </p:tgtEl>
                                        <p:attrNameLst>
                                          <p:attrName>ppt_w</p:attrName>
                                        </p:attrNameLst>
                                      </p:cBhvr>
                                      <p:tavLst>
                                        <p:tav tm="0">
                                          <p:val>
                                            <p:strVal val="2/3*#ppt_w"/>
                                          </p:val>
                                        </p:tav>
                                        <p:tav tm="100000">
                                          <p:val>
                                            <p:strVal val="#ppt_w"/>
                                          </p:val>
                                        </p:tav>
                                      </p:tavLst>
                                    </p:anim>
                                    <p:anim calcmode="lin" valueType="num">
                                      <p:cBhvr>
                                        <p:cTn id="26" dur="500" fill="hold"/>
                                        <p:tgtEl>
                                          <p:spTgt spid="206851">
                                            <p:txEl>
                                              <p:pRg st="4" end="4"/>
                                            </p:txEl>
                                          </p:spTgt>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0"/>
                                  </p:stCondLst>
                                  <p:childTnLst>
                                    <p:set>
                                      <p:cBhvr>
                                        <p:cTn id="28" dur="1" fill="hold">
                                          <p:stCondLst>
                                            <p:cond delay="0"/>
                                          </p:stCondLst>
                                        </p:cTn>
                                        <p:tgtEl>
                                          <p:spTgt spid="206851">
                                            <p:txEl>
                                              <p:pRg st="5" end="5"/>
                                            </p:txEl>
                                          </p:spTgt>
                                        </p:tgtEl>
                                        <p:attrNameLst>
                                          <p:attrName>style.visibility</p:attrName>
                                        </p:attrNameLst>
                                      </p:cBhvr>
                                      <p:to>
                                        <p:strVal val="visible"/>
                                      </p:to>
                                    </p:set>
                                    <p:anim calcmode="lin" valueType="num">
                                      <p:cBhvr>
                                        <p:cTn id="29" dur="500" fill="hold"/>
                                        <p:tgtEl>
                                          <p:spTgt spid="206851">
                                            <p:txEl>
                                              <p:pRg st="5" end="5"/>
                                            </p:txEl>
                                          </p:spTgt>
                                        </p:tgtEl>
                                        <p:attrNameLst>
                                          <p:attrName>ppt_w</p:attrName>
                                        </p:attrNameLst>
                                      </p:cBhvr>
                                      <p:tavLst>
                                        <p:tav tm="0">
                                          <p:val>
                                            <p:strVal val="2/3*#ppt_w"/>
                                          </p:val>
                                        </p:tav>
                                        <p:tav tm="100000">
                                          <p:val>
                                            <p:strVal val="#ppt_w"/>
                                          </p:val>
                                        </p:tav>
                                      </p:tavLst>
                                    </p:anim>
                                    <p:anim calcmode="lin" valueType="num">
                                      <p:cBhvr>
                                        <p:cTn id="30" dur="500" fill="hold"/>
                                        <p:tgtEl>
                                          <p:spTgt spid="206851">
                                            <p:txEl>
                                              <p:pRg st="5" end="5"/>
                                            </p:txEl>
                                          </p:spTgt>
                                        </p:tgtEl>
                                        <p:attrNameLst>
                                          <p:attrName>ppt_h</p:attrName>
                                        </p:attrNameLst>
                                      </p:cBhvr>
                                      <p:tavLst>
                                        <p:tav tm="0">
                                          <p:val>
                                            <p:strVal val="2/3*#ppt_h"/>
                                          </p:val>
                                        </p:tav>
                                        <p:tav tm="100000">
                                          <p:val>
                                            <p:strVal val="#ppt_h"/>
                                          </p:val>
                                        </p:tav>
                                      </p:tavLst>
                                    </p:anim>
                                  </p:childTnLst>
                                </p:cTn>
                              </p:par>
                              <p:par>
                                <p:cTn id="31" presetID="23" presetClass="entr" presetSubtype="272" fill="hold" grpId="0" nodeType="withEffect">
                                  <p:stCondLst>
                                    <p:cond delay="0"/>
                                  </p:stCondLst>
                                  <p:childTnLst>
                                    <p:set>
                                      <p:cBhvr>
                                        <p:cTn id="32" dur="1" fill="hold">
                                          <p:stCondLst>
                                            <p:cond delay="0"/>
                                          </p:stCondLst>
                                        </p:cTn>
                                        <p:tgtEl>
                                          <p:spTgt spid="206851">
                                            <p:txEl>
                                              <p:pRg st="6" end="6"/>
                                            </p:txEl>
                                          </p:spTgt>
                                        </p:tgtEl>
                                        <p:attrNameLst>
                                          <p:attrName>style.visibility</p:attrName>
                                        </p:attrNameLst>
                                      </p:cBhvr>
                                      <p:to>
                                        <p:strVal val="visible"/>
                                      </p:to>
                                    </p:set>
                                    <p:anim calcmode="lin" valueType="num">
                                      <p:cBhvr>
                                        <p:cTn id="33" dur="500" fill="hold"/>
                                        <p:tgtEl>
                                          <p:spTgt spid="206851">
                                            <p:txEl>
                                              <p:pRg st="6" end="6"/>
                                            </p:txEl>
                                          </p:spTgt>
                                        </p:tgtEl>
                                        <p:attrNameLst>
                                          <p:attrName>ppt_w</p:attrName>
                                        </p:attrNameLst>
                                      </p:cBhvr>
                                      <p:tavLst>
                                        <p:tav tm="0">
                                          <p:val>
                                            <p:strVal val="2/3*#ppt_w"/>
                                          </p:val>
                                        </p:tav>
                                        <p:tav tm="100000">
                                          <p:val>
                                            <p:strVal val="#ppt_w"/>
                                          </p:val>
                                        </p:tav>
                                      </p:tavLst>
                                    </p:anim>
                                    <p:anim calcmode="lin" valueType="num">
                                      <p:cBhvr>
                                        <p:cTn id="34" dur="500" fill="hold"/>
                                        <p:tgtEl>
                                          <p:spTgt spid="206851">
                                            <p:txEl>
                                              <p:pRg st="6" end="6"/>
                                            </p:txEl>
                                          </p:spTgt>
                                        </p:tgtEl>
                                        <p:attrNameLst>
                                          <p:attrName>ppt_h</p:attrName>
                                        </p:attrNameLst>
                                      </p:cBhvr>
                                      <p:tavLst>
                                        <p:tav tm="0">
                                          <p:val>
                                            <p:strVal val="2/3*#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272" fill="hold" grpId="0" nodeType="clickEffect">
                                  <p:stCondLst>
                                    <p:cond delay="0"/>
                                  </p:stCondLst>
                                  <p:childTnLst>
                                    <p:set>
                                      <p:cBhvr>
                                        <p:cTn id="38" dur="1" fill="hold">
                                          <p:stCondLst>
                                            <p:cond delay="0"/>
                                          </p:stCondLst>
                                        </p:cTn>
                                        <p:tgtEl>
                                          <p:spTgt spid="206851">
                                            <p:txEl>
                                              <p:pRg st="7" end="7"/>
                                            </p:txEl>
                                          </p:spTgt>
                                        </p:tgtEl>
                                        <p:attrNameLst>
                                          <p:attrName>style.visibility</p:attrName>
                                        </p:attrNameLst>
                                      </p:cBhvr>
                                      <p:to>
                                        <p:strVal val="visible"/>
                                      </p:to>
                                    </p:set>
                                    <p:anim calcmode="lin" valueType="num">
                                      <p:cBhvr>
                                        <p:cTn id="39" dur="500" fill="hold"/>
                                        <p:tgtEl>
                                          <p:spTgt spid="206851">
                                            <p:txEl>
                                              <p:pRg st="7" end="7"/>
                                            </p:txEl>
                                          </p:spTgt>
                                        </p:tgtEl>
                                        <p:attrNameLst>
                                          <p:attrName>ppt_w</p:attrName>
                                        </p:attrNameLst>
                                      </p:cBhvr>
                                      <p:tavLst>
                                        <p:tav tm="0">
                                          <p:val>
                                            <p:strVal val="2/3*#ppt_w"/>
                                          </p:val>
                                        </p:tav>
                                        <p:tav tm="100000">
                                          <p:val>
                                            <p:strVal val="#ppt_w"/>
                                          </p:val>
                                        </p:tav>
                                      </p:tavLst>
                                    </p:anim>
                                    <p:anim calcmode="lin" valueType="num">
                                      <p:cBhvr>
                                        <p:cTn id="40" dur="500" fill="hold"/>
                                        <p:tgtEl>
                                          <p:spTgt spid="206851">
                                            <p:txEl>
                                              <p:pRg st="7" end="7"/>
                                            </p:txEl>
                                          </p:spTgt>
                                        </p:tgtEl>
                                        <p:attrNameLst>
                                          <p:attrName>ppt_h</p:attrName>
                                        </p:attrNameLst>
                                      </p:cBhvr>
                                      <p:tavLst>
                                        <p:tav tm="0">
                                          <p:val>
                                            <p:strVal val="2/3*#ppt_h"/>
                                          </p:val>
                                        </p:tav>
                                        <p:tav tm="100000">
                                          <p:val>
                                            <p:strVal val="#ppt_h"/>
                                          </p:val>
                                        </p:tav>
                                      </p:tavLst>
                                    </p:anim>
                                  </p:childTnLst>
                                </p:cTn>
                              </p:par>
                              <p:par>
                                <p:cTn id="41" presetID="23" presetClass="entr" presetSubtype="272" fill="hold" grpId="0" nodeType="withEffect">
                                  <p:stCondLst>
                                    <p:cond delay="0"/>
                                  </p:stCondLst>
                                  <p:childTnLst>
                                    <p:set>
                                      <p:cBhvr>
                                        <p:cTn id="42" dur="1" fill="hold">
                                          <p:stCondLst>
                                            <p:cond delay="0"/>
                                          </p:stCondLst>
                                        </p:cTn>
                                        <p:tgtEl>
                                          <p:spTgt spid="206851">
                                            <p:txEl>
                                              <p:pRg st="8" end="8"/>
                                            </p:txEl>
                                          </p:spTgt>
                                        </p:tgtEl>
                                        <p:attrNameLst>
                                          <p:attrName>style.visibility</p:attrName>
                                        </p:attrNameLst>
                                      </p:cBhvr>
                                      <p:to>
                                        <p:strVal val="visible"/>
                                      </p:to>
                                    </p:set>
                                    <p:anim calcmode="lin" valueType="num">
                                      <p:cBhvr>
                                        <p:cTn id="43" dur="500" fill="hold"/>
                                        <p:tgtEl>
                                          <p:spTgt spid="206851">
                                            <p:txEl>
                                              <p:pRg st="8" end="8"/>
                                            </p:txEl>
                                          </p:spTgt>
                                        </p:tgtEl>
                                        <p:attrNameLst>
                                          <p:attrName>ppt_w</p:attrName>
                                        </p:attrNameLst>
                                      </p:cBhvr>
                                      <p:tavLst>
                                        <p:tav tm="0">
                                          <p:val>
                                            <p:strVal val="2/3*#ppt_w"/>
                                          </p:val>
                                        </p:tav>
                                        <p:tav tm="100000">
                                          <p:val>
                                            <p:strVal val="#ppt_w"/>
                                          </p:val>
                                        </p:tav>
                                      </p:tavLst>
                                    </p:anim>
                                    <p:anim calcmode="lin" valueType="num">
                                      <p:cBhvr>
                                        <p:cTn id="44" dur="500" fill="hold"/>
                                        <p:tgtEl>
                                          <p:spTgt spid="206851">
                                            <p:txEl>
                                              <p:pRg st="8" end="8"/>
                                            </p:txEl>
                                          </p:spTgt>
                                        </p:tgtEl>
                                        <p:attrNameLst>
                                          <p:attrName>ppt_h</p:attrName>
                                        </p:attrNameLst>
                                      </p:cBhvr>
                                      <p:tavLst>
                                        <p:tav tm="0">
                                          <p:val>
                                            <p:strVal val="2/3*#ppt_h"/>
                                          </p:val>
                                        </p:tav>
                                        <p:tav tm="100000">
                                          <p:val>
                                            <p:strVal val="#ppt_h"/>
                                          </p:val>
                                        </p:tav>
                                      </p:tavLst>
                                    </p:anim>
                                  </p:childTnLst>
                                </p:cTn>
                              </p:par>
                              <p:par>
                                <p:cTn id="45" presetID="23" presetClass="entr" presetSubtype="272" fill="hold" grpId="0" nodeType="withEffect">
                                  <p:stCondLst>
                                    <p:cond delay="0"/>
                                  </p:stCondLst>
                                  <p:childTnLst>
                                    <p:set>
                                      <p:cBhvr>
                                        <p:cTn id="46" dur="1" fill="hold">
                                          <p:stCondLst>
                                            <p:cond delay="0"/>
                                          </p:stCondLst>
                                        </p:cTn>
                                        <p:tgtEl>
                                          <p:spTgt spid="206851">
                                            <p:txEl>
                                              <p:pRg st="9" end="9"/>
                                            </p:txEl>
                                          </p:spTgt>
                                        </p:tgtEl>
                                        <p:attrNameLst>
                                          <p:attrName>style.visibility</p:attrName>
                                        </p:attrNameLst>
                                      </p:cBhvr>
                                      <p:to>
                                        <p:strVal val="visible"/>
                                      </p:to>
                                    </p:set>
                                    <p:anim calcmode="lin" valueType="num">
                                      <p:cBhvr>
                                        <p:cTn id="47" dur="500" fill="hold"/>
                                        <p:tgtEl>
                                          <p:spTgt spid="206851">
                                            <p:txEl>
                                              <p:pRg st="9" end="9"/>
                                            </p:txEl>
                                          </p:spTgt>
                                        </p:tgtEl>
                                        <p:attrNameLst>
                                          <p:attrName>ppt_w</p:attrName>
                                        </p:attrNameLst>
                                      </p:cBhvr>
                                      <p:tavLst>
                                        <p:tav tm="0">
                                          <p:val>
                                            <p:strVal val="2/3*#ppt_w"/>
                                          </p:val>
                                        </p:tav>
                                        <p:tav tm="100000">
                                          <p:val>
                                            <p:strVal val="#ppt_w"/>
                                          </p:val>
                                        </p:tav>
                                      </p:tavLst>
                                    </p:anim>
                                    <p:anim calcmode="lin" valueType="num">
                                      <p:cBhvr>
                                        <p:cTn id="48" dur="500" fill="hold"/>
                                        <p:tgtEl>
                                          <p:spTgt spid="206851">
                                            <p:txEl>
                                              <p:pRg st="9" end="9"/>
                                            </p:txEl>
                                          </p:spTgt>
                                        </p:tgtEl>
                                        <p:attrNameLst>
                                          <p:attrName>ppt_h</p:attrName>
                                        </p:attrNameLst>
                                      </p:cBhvr>
                                      <p:tavLst>
                                        <p:tav tm="0">
                                          <p:val>
                                            <p:strVal val="2/3*#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272" fill="hold" grpId="0" nodeType="clickEffect">
                                  <p:stCondLst>
                                    <p:cond delay="0"/>
                                  </p:stCondLst>
                                  <p:childTnLst>
                                    <p:set>
                                      <p:cBhvr>
                                        <p:cTn id="52" dur="1" fill="hold">
                                          <p:stCondLst>
                                            <p:cond delay="0"/>
                                          </p:stCondLst>
                                        </p:cTn>
                                        <p:tgtEl>
                                          <p:spTgt spid="206851">
                                            <p:txEl>
                                              <p:pRg st="10" end="10"/>
                                            </p:txEl>
                                          </p:spTgt>
                                        </p:tgtEl>
                                        <p:attrNameLst>
                                          <p:attrName>style.visibility</p:attrName>
                                        </p:attrNameLst>
                                      </p:cBhvr>
                                      <p:to>
                                        <p:strVal val="visible"/>
                                      </p:to>
                                    </p:set>
                                    <p:anim calcmode="lin" valueType="num">
                                      <p:cBhvr>
                                        <p:cTn id="53" dur="500" fill="hold"/>
                                        <p:tgtEl>
                                          <p:spTgt spid="206851">
                                            <p:txEl>
                                              <p:pRg st="10" end="10"/>
                                            </p:txEl>
                                          </p:spTgt>
                                        </p:tgtEl>
                                        <p:attrNameLst>
                                          <p:attrName>ppt_w</p:attrName>
                                        </p:attrNameLst>
                                      </p:cBhvr>
                                      <p:tavLst>
                                        <p:tav tm="0">
                                          <p:val>
                                            <p:strVal val="2/3*#ppt_w"/>
                                          </p:val>
                                        </p:tav>
                                        <p:tav tm="100000">
                                          <p:val>
                                            <p:strVal val="#ppt_w"/>
                                          </p:val>
                                        </p:tav>
                                      </p:tavLst>
                                    </p:anim>
                                    <p:anim calcmode="lin" valueType="num">
                                      <p:cBhvr>
                                        <p:cTn id="54" dur="500" fill="hold"/>
                                        <p:tgtEl>
                                          <p:spTgt spid="206851">
                                            <p:txEl>
                                              <p:pRg st="10" end="10"/>
                                            </p:txEl>
                                          </p:spTgt>
                                        </p:tgtEl>
                                        <p:attrNameLst>
                                          <p:attrName>ppt_h</p:attrName>
                                        </p:attrNameLst>
                                      </p:cBhvr>
                                      <p:tavLst>
                                        <p:tav tm="0">
                                          <p:val>
                                            <p:strVal val="2/3*#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272" fill="hold" grpId="0" nodeType="clickEffect">
                                  <p:stCondLst>
                                    <p:cond delay="0"/>
                                  </p:stCondLst>
                                  <p:childTnLst>
                                    <p:set>
                                      <p:cBhvr>
                                        <p:cTn id="58" dur="1" fill="hold">
                                          <p:stCondLst>
                                            <p:cond delay="0"/>
                                          </p:stCondLst>
                                        </p:cTn>
                                        <p:tgtEl>
                                          <p:spTgt spid="206851">
                                            <p:txEl>
                                              <p:pRg st="11" end="11"/>
                                            </p:txEl>
                                          </p:spTgt>
                                        </p:tgtEl>
                                        <p:attrNameLst>
                                          <p:attrName>style.visibility</p:attrName>
                                        </p:attrNameLst>
                                      </p:cBhvr>
                                      <p:to>
                                        <p:strVal val="visible"/>
                                      </p:to>
                                    </p:set>
                                    <p:anim calcmode="lin" valueType="num">
                                      <p:cBhvr>
                                        <p:cTn id="59" dur="500" fill="hold"/>
                                        <p:tgtEl>
                                          <p:spTgt spid="206851">
                                            <p:txEl>
                                              <p:pRg st="11" end="11"/>
                                            </p:txEl>
                                          </p:spTgt>
                                        </p:tgtEl>
                                        <p:attrNameLst>
                                          <p:attrName>ppt_w</p:attrName>
                                        </p:attrNameLst>
                                      </p:cBhvr>
                                      <p:tavLst>
                                        <p:tav tm="0">
                                          <p:val>
                                            <p:strVal val="2/3*#ppt_w"/>
                                          </p:val>
                                        </p:tav>
                                        <p:tav tm="100000">
                                          <p:val>
                                            <p:strVal val="#ppt_w"/>
                                          </p:val>
                                        </p:tav>
                                      </p:tavLst>
                                    </p:anim>
                                    <p:anim calcmode="lin" valueType="num">
                                      <p:cBhvr>
                                        <p:cTn id="60" dur="500" fill="hold"/>
                                        <p:tgtEl>
                                          <p:spTgt spid="206851">
                                            <p:txEl>
                                              <p:pRg st="11" end="11"/>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dirty="0"/>
              <a:t>Example: Conjunction of Features</a:t>
            </a:r>
          </a:p>
        </p:txBody>
      </p:sp>
      <p:pic>
        <p:nvPicPr>
          <p:cNvPr id="7" name="Picture 5" descr="G:\is247\admin\images\healey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87588"/>
            <a:ext cx="2971800" cy="22082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is247\admin\images\healey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286000"/>
            <a:ext cx="30480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385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61" name="Rectangle 17"/>
          <p:cNvSpPr>
            <a:spLocks noChangeArrowheads="1"/>
          </p:cNvSpPr>
          <p:nvPr/>
        </p:nvSpPr>
        <p:spPr bwMode="auto">
          <a:xfrm>
            <a:off x="271463" y="3771900"/>
            <a:ext cx="8577262" cy="2924175"/>
          </a:xfrm>
          <a:prstGeom prst="rect">
            <a:avLst/>
          </a:prstGeom>
          <a:noFill/>
          <a:ln w="9525">
            <a:solidFill>
              <a:schemeClr val="tx1"/>
            </a:solidFill>
            <a:miter lim="800000"/>
            <a:headEnd/>
            <a:tailEnd/>
          </a:ln>
          <a:effectLst/>
        </p:spPr>
        <p:txBody>
          <a:bodyPr wrap="none" anchor="ctr"/>
          <a:lstStyle/>
          <a:p>
            <a:endParaRPr lang="en-US"/>
          </a:p>
        </p:txBody>
      </p:sp>
      <p:sp>
        <p:nvSpPr>
          <p:cNvPr id="287746" name="Rectangle 2"/>
          <p:cNvSpPr>
            <a:spLocks noGrp="1" noChangeArrowheads="1"/>
          </p:cNvSpPr>
          <p:nvPr>
            <p:ph type="title"/>
          </p:nvPr>
        </p:nvSpPr>
        <p:spPr/>
        <p:txBody>
          <a:bodyPr/>
          <a:lstStyle/>
          <a:p>
            <a:r>
              <a:rPr lang="en-US"/>
              <a:t>Gestalt Properties</a:t>
            </a:r>
          </a:p>
        </p:txBody>
      </p:sp>
      <p:sp>
        <p:nvSpPr>
          <p:cNvPr id="287747" name="Rectangle 3"/>
          <p:cNvSpPr>
            <a:spLocks noGrp="1" noChangeArrowheads="1"/>
          </p:cNvSpPr>
          <p:nvPr>
            <p:ph type="body" idx="1"/>
          </p:nvPr>
        </p:nvSpPr>
        <p:spPr>
          <a:xfrm>
            <a:off x="685800" y="1600200"/>
            <a:ext cx="7772400" cy="2819400"/>
          </a:xfrm>
        </p:spPr>
        <p:txBody>
          <a:bodyPr/>
          <a:lstStyle/>
          <a:p>
            <a:r>
              <a:rPr lang="en-US" i="1" dirty="0"/>
              <a:t>Gestalt:</a:t>
            </a:r>
            <a:r>
              <a:rPr lang="en-US" dirty="0"/>
              <a:t> form or configuration</a:t>
            </a:r>
          </a:p>
          <a:p>
            <a:r>
              <a:rPr lang="en-US" dirty="0"/>
              <a:t>Idea: forms or patterns transcend the stimuli used to create them</a:t>
            </a:r>
            <a:r>
              <a:rPr lang="en-US" dirty="0" smtClean="0"/>
              <a:t>.</a:t>
            </a:r>
            <a:endParaRPr lang="en-US" dirty="0"/>
          </a:p>
        </p:txBody>
      </p:sp>
      <p:sp>
        <p:nvSpPr>
          <p:cNvPr id="287748" name="Oval 4"/>
          <p:cNvSpPr>
            <a:spLocks noChangeArrowheads="1"/>
          </p:cNvSpPr>
          <p:nvPr/>
        </p:nvSpPr>
        <p:spPr bwMode="auto">
          <a:xfrm>
            <a:off x="914400" y="46863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7749" name="Oval 5"/>
          <p:cNvSpPr>
            <a:spLocks noChangeArrowheads="1"/>
          </p:cNvSpPr>
          <p:nvPr/>
        </p:nvSpPr>
        <p:spPr bwMode="auto">
          <a:xfrm>
            <a:off x="2286000" y="46863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7750" name="Oval 6"/>
          <p:cNvSpPr>
            <a:spLocks noChangeArrowheads="1"/>
          </p:cNvSpPr>
          <p:nvPr/>
        </p:nvSpPr>
        <p:spPr bwMode="auto">
          <a:xfrm>
            <a:off x="914400" y="58674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7751" name="Oval 7"/>
          <p:cNvSpPr>
            <a:spLocks noChangeArrowheads="1"/>
          </p:cNvSpPr>
          <p:nvPr/>
        </p:nvSpPr>
        <p:spPr bwMode="auto">
          <a:xfrm>
            <a:off x="2286000" y="58674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7752" name="Oval 8"/>
          <p:cNvSpPr>
            <a:spLocks noChangeArrowheads="1"/>
          </p:cNvSpPr>
          <p:nvPr/>
        </p:nvSpPr>
        <p:spPr bwMode="auto">
          <a:xfrm>
            <a:off x="4572000" y="49530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7753" name="Oval 9"/>
          <p:cNvSpPr>
            <a:spLocks noChangeArrowheads="1"/>
          </p:cNvSpPr>
          <p:nvPr/>
        </p:nvSpPr>
        <p:spPr bwMode="auto">
          <a:xfrm>
            <a:off x="4953000" y="49530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7754" name="Oval 10"/>
          <p:cNvSpPr>
            <a:spLocks noChangeArrowheads="1"/>
          </p:cNvSpPr>
          <p:nvPr/>
        </p:nvSpPr>
        <p:spPr bwMode="auto">
          <a:xfrm>
            <a:off x="5638800" y="49530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7755" name="Oval 11"/>
          <p:cNvSpPr>
            <a:spLocks noChangeArrowheads="1"/>
          </p:cNvSpPr>
          <p:nvPr/>
        </p:nvSpPr>
        <p:spPr bwMode="auto">
          <a:xfrm>
            <a:off x="6019800" y="49530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7756" name="Oval 12"/>
          <p:cNvSpPr>
            <a:spLocks noChangeArrowheads="1"/>
          </p:cNvSpPr>
          <p:nvPr/>
        </p:nvSpPr>
        <p:spPr bwMode="auto">
          <a:xfrm>
            <a:off x="6705600" y="49530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7757" name="Oval 13"/>
          <p:cNvSpPr>
            <a:spLocks noChangeArrowheads="1"/>
          </p:cNvSpPr>
          <p:nvPr/>
        </p:nvSpPr>
        <p:spPr bwMode="auto">
          <a:xfrm>
            <a:off x="7086600" y="49530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7758" name="Oval 14"/>
          <p:cNvSpPr>
            <a:spLocks noChangeArrowheads="1"/>
          </p:cNvSpPr>
          <p:nvPr/>
        </p:nvSpPr>
        <p:spPr bwMode="auto">
          <a:xfrm>
            <a:off x="7772400" y="49530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7759" name="Oval 15"/>
          <p:cNvSpPr>
            <a:spLocks noChangeArrowheads="1"/>
          </p:cNvSpPr>
          <p:nvPr/>
        </p:nvSpPr>
        <p:spPr bwMode="auto">
          <a:xfrm>
            <a:off x="8153400" y="4953000"/>
            <a:ext cx="304800" cy="30480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063048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r>
              <a:rPr lang="en-US" dirty="0" smtClean="0"/>
              <a:t>Gestalt </a:t>
            </a:r>
            <a:r>
              <a:rPr lang="en-US" dirty="0"/>
              <a:t>Laws</a:t>
            </a:r>
          </a:p>
        </p:txBody>
      </p:sp>
      <p:sp>
        <p:nvSpPr>
          <p:cNvPr id="290819" name="Rectangle 3"/>
          <p:cNvSpPr>
            <a:spLocks noGrp="1" noChangeArrowheads="1"/>
          </p:cNvSpPr>
          <p:nvPr>
            <p:ph type="body" idx="1"/>
          </p:nvPr>
        </p:nvSpPr>
        <p:spPr/>
        <p:txBody>
          <a:bodyPr/>
          <a:lstStyle/>
          <a:p>
            <a:r>
              <a:rPr lang="en-US"/>
              <a:t>Law of Proximity </a:t>
            </a:r>
          </a:p>
          <a:p>
            <a:pPr lvl="1"/>
            <a:r>
              <a:rPr lang="en-US"/>
              <a:t>Stimulus elements that are close together will be perceived as a group</a:t>
            </a:r>
          </a:p>
          <a:p>
            <a:r>
              <a:rPr lang="en-US"/>
              <a:t>Law of Similarity</a:t>
            </a:r>
          </a:p>
          <a:p>
            <a:pPr lvl="1"/>
            <a:r>
              <a:rPr lang="en-US"/>
              <a:t>like the preattentive processing examples</a:t>
            </a:r>
          </a:p>
          <a:p>
            <a:r>
              <a:rPr lang="en-US"/>
              <a:t>Law of Common Fate</a:t>
            </a:r>
          </a:p>
          <a:p>
            <a:pPr lvl="1"/>
            <a:r>
              <a:rPr lang="en-US"/>
              <a:t>like preattentive motion property</a:t>
            </a:r>
          </a:p>
          <a:p>
            <a:pPr lvl="2"/>
            <a:r>
              <a:rPr lang="en-US"/>
              <a:t>move a subset of objects among similar ones and they will be perceived as a group</a:t>
            </a:r>
          </a:p>
          <a:p>
            <a:pPr lvl="1"/>
            <a:endParaRPr lang="en-US" sz="2400"/>
          </a:p>
        </p:txBody>
      </p:sp>
    </p:spTree>
    <p:extLst>
      <p:ext uri="{BB962C8B-B14F-4D97-AF65-F5344CB8AC3E}">
        <p14:creationId xmlns:p14="http://schemas.microsoft.com/office/powerpoint/2010/main" val="2386027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a:xfrm>
            <a:off x="762000" y="2819400"/>
            <a:ext cx="7772400" cy="990600"/>
          </a:xfrm>
        </p:spPr>
        <p:txBody>
          <a:bodyPr>
            <a:normAutofit fontScale="90000"/>
          </a:bodyPr>
          <a:lstStyle/>
          <a:p>
            <a:pPr algn="ctr"/>
            <a:r>
              <a:rPr lang="en-US" dirty="0"/>
              <a:t>Which Properties </a:t>
            </a:r>
            <a:r>
              <a:rPr lang="en-US" dirty="0" smtClean="0"/>
              <a:t>are </a:t>
            </a:r>
            <a:r>
              <a:rPr lang="en-US" dirty="0"/>
              <a:t>Appropriate for Which Information Types?</a:t>
            </a:r>
          </a:p>
        </p:txBody>
      </p:sp>
    </p:spTree>
    <p:extLst>
      <p:ext uri="{BB962C8B-B14F-4D97-AF65-F5344CB8AC3E}">
        <p14:creationId xmlns:p14="http://schemas.microsoft.com/office/powerpoint/2010/main" val="2944536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533400" y="152400"/>
            <a:ext cx="7772400" cy="990600"/>
          </a:xfrm>
        </p:spPr>
        <p:txBody>
          <a:bodyPr/>
          <a:lstStyle/>
          <a:p>
            <a:pPr algn="ctr"/>
            <a:r>
              <a:rPr lang="en-US" sz="1900"/>
              <a:t>Accuracy Ranking of Quantitative Perceptual Tasks</a:t>
            </a:r>
            <a:br>
              <a:rPr lang="en-US" sz="1900"/>
            </a:br>
            <a:r>
              <a:rPr lang="en-US" sz="1900"/>
              <a:t>Estimated; only pairwise comparisons have been validated</a:t>
            </a:r>
            <a:br>
              <a:rPr lang="en-US" sz="1900"/>
            </a:br>
            <a:r>
              <a:rPr lang="en-US" sz="1900"/>
              <a:t>(Mackinlay 88 from Cleveland &amp; McGill)</a:t>
            </a:r>
            <a:endParaRPr lang="en-US" sz="2800"/>
          </a:p>
        </p:txBody>
      </p:sp>
      <p:pic>
        <p:nvPicPr>
          <p:cNvPr id="292897"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238" y="1357313"/>
            <a:ext cx="5859462"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81475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noAutofit/>
          </a:bodyPr>
          <a:lstStyle/>
          <a:p>
            <a:r>
              <a:rPr lang="en-US" dirty="0" smtClean="0"/>
              <a:t>In Summary</a:t>
            </a:r>
            <a:endParaRPr lang="en-US" dirty="0"/>
          </a:p>
        </p:txBody>
      </p:sp>
      <p:sp>
        <p:nvSpPr>
          <p:cNvPr id="303107" name="Rectangle 3"/>
          <p:cNvSpPr>
            <a:spLocks noGrp="1" noChangeArrowheads="1"/>
          </p:cNvSpPr>
          <p:nvPr>
            <p:ph idx="1"/>
          </p:nvPr>
        </p:nvSpPr>
        <p:spPr/>
        <p:txBody>
          <a:bodyPr>
            <a:normAutofit/>
          </a:bodyPr>
          <a:lstStyle/>
          <a:p>
            <a:pPr>
              <a:lnSpc>
                <a:spcPct val="90000"/>
              </a:lnSpc>
            </a:pPr>
            <a:endParaRPr lang="en-US" dirty="0" smtClean="0"/>
          </a:p>
          <a:p>
            <a:pPr>
              <a:lnSpc>
                <a:spcPct val="90000"/>
              </a:lnSpc>
            </a:pPr>
            <a:r>
              <a:rPr lang="en-US" dirty="0" smtClean="0"/>
              <a:t>Use </a:t>
            </a:r>
            <a:r>
              <a:rPr lang="en-US" dirty="0"/>
              <a:t>graphics </a:t>
            </a:r>
            <a:r>
              <a:rPr lang="en-US" dirty="0" smtClean="0"/>
              <a:t>appropriately</a:t>
            </a:r>
          </a:p>
          <a:p>
            <a:pPr>
              <a:lnSpc>
                <a:spcPct val="90000"/>
              </a:lnSpc>
            </a:pPr>
            <a:r>
              <a:rPr lang="en-US" dirty="0" smtClean="0"/>
              <a:t>Don</a:t>
            </a:r>
            <a:r>
              <a:rPr lang="en-US" dirty="0" smtClean="0">
                <a:latin typeface="Arial"/>
              </a:rPr>
              <a:t>’</a:t>
            </a:r>
            <a:r>
              <a:rPr lang="en-US" dirty="0" smtClean="0"/>
              <a:t>t </a:t>
            </a:r>
            <a:r>
              <a:rPr lang="en-US" dirty="0"/>
              <a:t>lie with </a:t>
            </a:r>
            <a:r>
              <a:rPr lang="en-US" dirty="0" smtClean="0"/>
              <a:t>graphics</a:t>
            </a:r>
            <a:endParaRPr lang="en-US" dirty="0"/>
          </a:p>
          <a:p>
            <a:pPr>
              <a:lnSpc>
                <a:spcPct val="90000"/>
              </a:lnSpc>
            </a:pPr>
            <a:r>
              <a:rPr lang="en-US" dirty="0" smtClean="0"/>
              <a:t>Don</a:t>
            </a:r>
            <a:r>
              <a:rPr lang="ja-JP" altLang="en-US" dirty="0" smtClean="0">
                <a:latin typeface="Arial"/>
              </a:rPr>
              <a:t>’</a:t>
            </a:r>
            <a:r>
              <a:rPr lang="en-US" dirty="0" smtClean="0"/>
              <a:t>t </a:t>
            </a:r>
            <a:r>
              <a:rPr lang="en-US" dirty="0"/>
              <a:t>conflate area with other information </a:t>
            </a:r>
          </a:p>
          <a:p>
            <a:pPr>
              <a:lnSpc>
                <a:spcPct val="90000"/>
              </a:lnSpc>
            </a:pPr>
            <a:r>
              <a:rPr lang="en-US" dirty="0" smtClean="0"/>
              <a:t>Make </a:t>
            </a:r>
            <a:r>
              <a:rPr lang="en-US" dirty="0"/>
              <a:t>it interactive (feedback)</a:t>
            </a:r>
          </a:p>
          <a:p>
            <a:pPr>
              <a:lnSpc>
                <a:spcPct val="90000"/>
              </a:lnSpc>
            </a:pPr>
            <a:r>
              <a:rPr lang="en-US" dirty="0" smtClean="0"/>
              <a:t>Match </a:t>
            </a:r>
            <a:r>
              <a:rPr lang="en-US" dirty="0"/>
              <a:t>mental </a:t>
            </a:r>
            <a:r>
              <a:rPr lang="en-US" dirty="0" smtClean="0"/>
              <a:t>models</a:t>
            </a:r>
            <a:endParaRPr lang="en-US" dirty="0"/>
          </a:p>
          <a:p>
            <a:pPr lvl="1">
              <a:lnSpc>
                <a:spcPct val="90000"/>
              </a:lnSpc>
            </a:pPr>
            <a:endParaRPr lang="en-US" dirty="0"/>
          </a:p>
          <a:p>
            <a:pPr>
              <a:lnSpc>
                <a:spcPct val="90000"/>
              </a:lnSpc>
            </a:pPr>
            <a:endParaRPr lang="en-US" dirty="0"/>
          </a:p>
          <a:p>
            <a:pPr lvl="1">
              <a:lnSpc>
                <a:spcPct val="90000"/>
              </a:lnSpc>
              <a:buFontTx/>
              <a:buNone/>
            </a:pPr>
            <a:endParaRPr lang="en-US" dirty="0"/>
          </a:p>
        </p:txBody>
      </p:sp>
    </p:spTree>
    <p:extLst>
      <p:ext uri="{BB962C8B-B14F-4D97-AF65-F5344CB8AC3E}">
        <p14:creationId xmlns:p14="http://schemas.microsoft.com/office/powerpoint/2010/main" val="2393336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ctrTitle"/>
          </p:nvPr>
        </p:nvSpPr>
        <p:spPr>
          <a:xfrm>
            <a:off x="685800" y="2286000"/>
            <a:ext cx="7772400" cy="1143000"/>
          </a:xfrm>
        </p:spPr>
        <p:txBody>
          <a:bodyPr>
            <a:normAutofit fontScale="90000"/>
          </a:bodyPr>
          <a:lstStyle/>
          <a:p>
            <a:r>
              <a:rPr lang="en-US" dirty="0"/>
              <a:t>Howard </a:t>
            </a:r>
            <a:r>
              <a:rPr lang="en-US" dirty="0" err="1"/>
              <a:t>Wainer</a:t>
            </a:r>
            <a:r>
              <a:rPr lang="en-US" dirty="0"/>
              <a:t/>
            </a:r>
            <a:br>
              <a:rPr lang="en-US" dirty="0"/>
            </a:br>
            <a:r>
              <a:rPr lang="en-US" dirty="0"/>
              <a:t>How to </a:t>
            </a:r>
            <a:r>
              <a:rPr lang="en-US" dirty="0">
                <a:hlinkClick r:id="rId2"/>
              </a:rPr>
              <a:t>Display</a:t>
            </a:r>
            <a:r>
              <a:rPr lang="en-US" dirty="0"/>
              <a:t> Data Badly (Video)</a:t>
            </a:r>
            <a:br>
              <a:rPr lang="en-US" dirty="0"/>
            </a:br>
            <a:r>
              <a:rPr lang="en-US" dirty="0"/>
              <a:t> </a:t>
            </a:r>
            <a:r>
              <a:rPr lang="en-US" sz="1400" dirty="0"/>
              <a:t>http://</a:t>
            </a:r>
            <a:r>
              <a:rPr lang="en-US" sz="1400" dirty="0" err="1"/>
              <a:t>www.dartmouth.edu</a:t>
            </a:r>
            <a:r>
              <a:rPr lang="en-US" sz="1400" dirty="0"/>
              <a:t>/~chance/</a:t>
            </a:r>
            <a:r>
              <a:rPr lang="en-US" sz="1400" dirty="0" err="1"/>
              <a:t>ChanceLecture</a:t>
            </a:r>
            <a:r>
              <a:rPr lang="en-US" sz="1400" dirty="0"/>
              <a:t>/</a:t>
            </a:r>
            <a:r>
              <a:rPr lang="en-US" sz="1400" dirty="0" err="1"/>
              <a:t>AudioVideo.html</a:t>
            </a:r>
            <a:endParaRPr lang="en-US" sz="1400" dirty="0"/>
          </a:p>
        </p:txBody>
      </p:sp>
    </p:spTree>
    <p:extLst>
      <p:ext uri="{BB962C8B-B14F-4D97-AF65-F5344CB8AC3E}">
        <p14:creationId xmlns:p14="http://schemas.microsoft.com/office/powerpoint/2010/main" val="502071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Agenda</a:t>
            </a:r>
          </a:p>
        </p:txBody>
      </p:sp>
      <p:sp>
        <p:nvSpPr>
          <p:cNvPr id="206851" name="Rectangle 3"/>
          <p:cNvSpPr>
            <a:spLocks noGrp="1" noChangeArrowheads="1"/>
          </p:cNvSpPr>
          <p:nvPr>
            <p:ph type="body" idx="1"/>
          </p:nvPr>
        </p:nvSpPr>
        <p:spPr>
          <a:xfrm>
            <a:off x="584200" y="2006600"/>
            <a:ext cx="7772400" cy="4114800"/>
          </a:xfrm>
        </p:spPr>
        <p:txBody>
          <a:bodyPr>
            <a:normAutofit fontScale="70000" lnSpcReduction="20000"/>
          </a:bodyPr>
          <a:lstStyle/>
          <a:p>
            <a:r>
              <a:rPr lang="en-US" dirty="0" smtClean="0">
                <a:solidFill>
                  <a:srgbClr val="FFFFFF"/>
                </a:solidFill>
              </a:rPr>
              <a:t>Part I</a:t>
            </a:r>
          </a:p>
          <a:p>
            <a:pPr lvl="1"/>
            <a:r>
              <a:rPr lang="en-US" dirty="0" smtClean="0"/>
              <a:t>Introduction</a:t>
            </a:r>
            <a:endParaRPr lang="en-US" dirty="0"/>
          </a:p>
          <a:p>
            <a:pPr lvl="1"/>
            <a:r>
              <a:rPr lang="en-US" dirty="0" smtClean="0"/>
              <a:t>Motivation</a:t>
            </a:r>
            <a:endParaRPr lang="en-US" dirty="0"/>
          </a:p>
          <a:p>
            <a:pPr lvl="1"/>
            <a:r>
              <a:rPr lang="en-US" dirty="0" smtClean="0"/>
              <a:t>Guidelines and constraints</a:t>
            </a:r>
          </a:p>
          <a:p>
            <a:r>
              <a:rPr lang="en-US" dirty="0" smtClean="0">
                <a:solidFill>
                  <a:srgbClr val="FFFF00"/>
                </a:solidFill>
              </a:rPr>
              <a:t>Part II</a:t>
            </a:r>
            <a:endParaRPr lang="en-US" dirty="0">
              <a:solidFill>
                <a:srgbClr val="FFFF00"/>
              </a:solidFill>
            </a:endParaRPr>
          </a:p>
          <a:p>
            <a:pPr lvl="1"/>
            <a:r>
              <a:rPr lang="en-US" dirty="0" smtClean="0">
                <a:solidFill>
                  <a:srgbClr val="FFFF00"/>
                </a:solidFill>
              </a:rPr>
              <a:t>Visualization in the field</a:t>
            </a:r>
            <a:endParaRPr lang="en-US" dirty="0">
              <a:solidFill>
                <a:srgbClr val="FFFF00"/>
              </a:solidFill>
            </a:endParaRPr>
          </a:p>
          <a:p>
            <a:pPr lvl="1"/>
            <a:r>
              <a:rPr lang="en-US" dirty="0" smtClean="0"/>
              <a:t>Applications</a:t>
            </a:r>
          </a:p>
          <a:p>
            <a:r>
              <a:rPr lang="en-US" dirty="0" smtClean="0"/>
              <a:t>Part III</a:t>
            </a:r>
            <a:endParaRPr lang="en-US" dirty="0"/>
          </a:p>
          <a:p>
            <a:pPr lvl="1"/>
            <a:r>
              <a:rPr lang="en-US" dirty="0" smtClean="0"/>
              <a:t>Research</a:t>
            </a:r>
          </a:p>
          <a:p>
            <a:pPr lvl="1"/>
            <a:r>
              <a:rPr lang="en-US" dirty="0" smtClean="0"/>
              <a:t>Open problems</a:t>
            </a:r>
          </a:p>
          <a:p>
            <a:r>
              <a:rPr lang="en-US" dirty="0"/>
              <a:t>D</a:t>
            </a:r>
            <a:r>
              <a:rPr lang="en-US" dirty="0" smtClean="0"/>
              <a:t>iscussion</a:t>
            </a:r>
            <a:endParaRPr lang="en-US" dirty="0"/>
          </a:p>
          <a:p>
            <a:r>
              <a:rPr lang="en-US" dirty="0"/>
              <a:t>Wrap-Up</a:t>
            </a:r>
          </a:p>
          <a:p>
            <a:endParaRPr lang="en-US" dirty="0"/>
          </a:p>
          <a:p>
            <a:endParaRPr lang="en-US" dirty="0"/>
          </a:p>
          <a:p>
            <a:pPr lvl="1"/>
            <a:endParaRPr lang="en-US" dirty="0"/>
          </a:p>
        </p:txBody>
      </p:sp>
    </p:spTree>
    <p:extLst>
      <p:ext uri="{BB962C8B-B14F-4D97-AF65-F5344CB8AC3E}">
        <p14:creationId xmlns:p14="http://schemas.microsoft.com/office/powerpoint/2010/main" val="1107248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 calcmode="lin" valueType="num">
                                      <p:cBhvr>
                                        <p:cTn id="7" dur="500" fill="hold"/>
                                        <p:tgtEl>
                                          <p:spTgt spid="206851">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206851">
                                            <p:txEl>
                                              <p:pRg st="0" end="0"/>
                                            </p:txEl>
                                          </p:spTgt>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206851">
                                            <p:txEl>
                                              <p:pRg st="1" end="1"/>
                                            </p:txEl>
                                          </p:spTgt>
                                        </p:tgtEl>
                                        <p:attrNameLst>
                                          <p:attrName>style.visibility</p:attrName>
                                        </p:attrNameLst>
                                      </p:cBhvr>
                                      <p:to>
                                        <p:strVal val="visible"/>
                                      </p:to>
                                    </p:set>
                                    <p:anim calcmode="lin" valueType="num">
                                      <p:cBhvr>
                                        <p:cTn id="11" dur="500" fill="hold"/>
                                        <p:tgtEl>
                                          <p:spTgt spid="206851">
                                            <p:txEl>
                                              <p:pRg st="1" end="1"/>
                                            </p:txEl>
                                          </p:spTgt>
                                        </p:tgtEl>
                                        <p:attrNameLst>
                                          <p:attrName>ppt_w</p:attrName>
                                        </p:attrNameLst>
                                      </p:cBhvr>
                                      <p:tavLst>
                                        <p:tav tm="0">
                                          <p:val>
                                            <p:strVal val="2/3*#ppt_w"/>
                                          </p:val>
                                        </p:tav>
                                        <p:tav tm="100000">
                                          <p:val>
                                            <p:strVal val="#ppt_w"/>
                                          </p:val>
                                        </p:tav>
                                      </p:tavLst>
                                    </p:anim>
                                    <p:anim calcmode="lin" valueType="num">
                                      <p:cBhvr>
                                        <p:cTn id="12" dur="500" fill="hold"/>
                                        <p:tgtEl>
                                          <p:spTgt spid="206851">
                                            <p:txEl>
                                              <p:pRg st="1" end="1"/>
                                            </p:txEl>
                                          </p:spTgt>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206851">
                                            <p:txEl>
                                              <p:pRg st="2" end="2"/>
                                            </p:txEl>
                                          </p:spTgt>
                                        </p:tgtEl>
                                        <p:attrNameLst>
                                          <p:attrName>style.visibility</p:attrName>
                                        </p:attrNameLst>
                                      </p:cBhvr>
                                      <p:to>
                                        <p:strVal val="visible"/>
                                      </p:to>
                                    </p:set>
                                    <p:anim calcmode="lin" valueType="num">
                                      <p:cBhvr>
                                        <p:cTn id="15" dur="500" fill="hold"/>
                                        <p:tgtEl>
                                          <p:spTgt spid="206851">
                                            <p:txEl>
                                              <p:pRg st="2" end="2"/>
                                            </p:txEl>
                                          </p:spTgt>
                                        </p:tgtEl>
                                        <p:attrNameLst>
                                          <p:attrName>ppt_w</p:attrName>
                                        </p:attrNameLst>
                                      </p:cBhvr>
                                      <p:tavLst>
                                        <p:tav tm="0">
                                          <p:val>
                                            <p:strVal val="2/3*#ppt_w"/>
                                          </p:val>
                                        </p:tav>
                                        <p:tav tm="100000">
                                          <p:val>
                                            <p:strVal val="#ppt_w"/>
                                          </p:val>
                                        </p:tav>
                                      </p:tavLst>
                                    </p:anim>
                                    <p:anim calcmode="lin" valueType="num">
                                      <p:cBhvr>
                                        <p:cTn id="16" dur="500" fill="hold"/>
                                        <p:tgtEl>
                                          <p:spTgt spid="206851">
                                            <p:txEl>
                                              <p:pRg st="2" end="2"/>
                                            </p:txEl>
                                          </p:spTgt>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0"/>
                                  </p:stCondLst>
                                  <p:childTnLst>
                                    <p:set>
                                      <p:cBhvr>
                                        <p:cTn id="18" dur="1" fill="hold">
                                          <p:stCondLst>
                                            <p:cond delay="0"/>
                                          </p:stCondLst>
                                        </p:cTn>
                                        <p:tgtEl>
                                          <p:spTgt spid="206851">
                                            <p:txEl>
                                              <p:pRg st="3" end="3"/>
                                            </p:txEl>
                                          </p:spTgt>
                                        </p:tgtEl>
                                        <p:attrNameLst>
                                          <p:attrName>style.visibility</p:attrName>
                                        </p:attrNameLst>
                                      </p:cBhvr>
                                      <p:to>
                                        <p:strVal val="visible"/>
                                      </p:to>
                                    </p:set>
                                    <p:anim calcmode="lin" valueType="num">
                                      <p:cBhvr>
                                        <p:cTn id="19" dur="500" fill="hold"/>
                                        <p:tgtEl>
                                          <p:spTgt spid="206851">
                                            <p:txEl>
                                              <p:pRg st="3" end="3"/>
                                            </p:txEl>
                                          </p:spTgt>
                                        </p:tgtEl>
                                        <p:attrNameLst>
                                          <p:attrName>ppt_w</p:attrName>
                                        </p:attrNameLst>
                                      </p:cBhvr>
                                      <p:tavLst>
                                        <p:tav tm="0">
                                          <p:val>
                                            <p:strVal val="2/3*#ppt_w"/>
                                          </p:val>
                                        </p:tav>
                                        <p:tav tm="100000">
                                          <p:val>
                                            <p:strVal val="#ppt_w"/>
                                          </p:val>
                                        </p:tav>
                                      </p:tavLst>
                                    </p:anim>
                                    <p:anim calcmode="lin" valueType="num">
                                      <p:cBhvr>
                                        <p:cTn id="20" dur="500" fill="hold"/>
                                        <p:tgtEl>
                                          <p:spTgt spid="206851">
                                            <p:txEl>
                                              <p:pRg st="3" end="3"/>
                                            </p:txEl>
                                          </p:spTgt>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grpId="0" nodeType="clickEffect">
                                  <p:stCondLst>
                                    <p:cond delay="0"/>
                                  </p:stCondLst>
                                  <p:childTnLst>
                                    <p:set>
                                      <p:cBhvr>
                                        <p:cTn id="24" dur="1" fill="hold">
                                          <p:stCondLst>
                                            <p:cond delay="0"/>
                                          </p:stCondLst>
                                        </p:cTn>
                                        <p:tgtEl>
                                          <p:spTgt spid="206851">
                                            <p:txEl>
                                              <p:pRg st="4" end="4"/>
                                            </p:txEl>
                                          </p:spTgt>
                                        </p:tgtEl>
                                        <p:attrNameLst>
                                          <p:attrName>style.visibility</p:attrName>
                                        </p:attrNameLst>
                                      </p:cBhvr>
                                      <p:to>
                                        <p:strVal val="visible"/>
                                      </p:to>
                                    </p:set>
                                    <p:anim calcmode="lin" valueType="num">
                                      <p:cBhvr>
                                        <p:cTn id="25" dur="500" fill="hold"/>
                                        <p:tgtEl>
                                          <p:spTgt spid="206851">
                                            <p:txEl>
                                              <p:pRg st="4" end="4"/>
                                            </p:txEl>
                                          </p:spTgt>
                                        </p:tgtEl>
                                        <p:attrNameLst>
                                          <p:attrName>ppt_w</p:attrName>
                                        </p:attrNameLst>
                                      </p:cBhvr>
                                      <p:tavLst>
                                        <p:tav tm="0">
                                          <p:val>
                                            <p:strVal val="2/3*#ppt_w"/>
                                          </p:val>
                                        </p:tav>
                                        <p:tav tm="100000">
                                          <p:val>
                                            <p:strVal val="#ppt_w"/>
                                          </p:val>
                                        </p:tav>
                                      </p:tavLst>
                                    </p:anim>
                                    <p:anim calcmode="lin" valueType="num">
                                      <p:cBhvr>
                                        <p:cTn id="26" dur="500" fill="hold"/>
                                        <p:tgtEl>
                                          <p:spTgt spid="206851">
                                            <p:txEl>
                                              <p:pRg st="4" end="4"/>
                                            </p:txEl>
                                          </p:spTgt>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0"/>
                                  </p:stCondLst>
                                  <p:childTnLst>
                                    <p:set>
                                      <p:cBhvr>
                                        <p:cTn id="28" dur="1" fill="hold">
                                          <p:stCondLst>
                                            <p:cond delay="0"/>
                                          </p:stCondLst>
                                        </p:cTn>
                                        <p:tgtEl>
                                          <p:spTgt spid="206851">
                                            <p:txEl>
                                              <p:pRg st="5" end="5"/>
                                            </p:txEl>
                                          </p:spTgt>
                                        </p:tgtEl>
                                        <p:attrNameLst>
                                          <p:attrName>style.visibility</p:attrName>
                                        </p:attrNameLst>
                                      </p:cBhvr>
                                      <p:to>
                                        <p:strVal val="visible"/>
                                      </p:to>
                                    </p:set>
                                    <p:anim calcmode="lin" valueType="num">
                                      <p:cBhvr>
                                        <p:cTn id="29" dur="500" fill="hold"/>
                                        <p:tgtEl>
                                          <p:spTgt spid="206851">
                                            <p:txEl>
                                              <p:pRg st="5" end="5"/>
                                            </p:txEl>
                                          </p:spTgt>
                                        </p:tgtEl>
                                        <p:attrNameLst>
                                          <p:attrName>ppt_w</p:attrName>
                                        </p:attrNameLst>
                                      </p:cBhvr>
                                      <p:tavLst>
                                        <p:tav tm="0">
                                          <p:val>
                                            <p:strVal val="2/3*#ppt_w"/>
                                          </p:val>
                                        </p:tav>
                                        <p:tav tm="100000">
                                          <p:val>
                                            <p:strVal val="#ppt_w"/>
                                          </p:val>
                                        </p:tav>
                                      </p:tavLst>
                                    </p:anim>
                                    <p:anim calcmode="lin" valueType="num">
                                      <p:cBhvr>
                                        <p:cTn id="30" dur="500" fill="hold"/>
                                        <p:tgtEl>
                                          <p:spTgt spid="206851">
                                            <p:txEl>
                                              <p:pRg st="5" end="5"/>
                                            </p:txEl>
                                          </p:spTgt>
                                        </p:tgtEl>
                                        <p:attrNameLst>
                                          <p:attrName>ppt_h</p:attrName>
                                        </p:attrNameLst>
                                      </p:cBhvr>
                                      <p:tavLst>
                                        <p:tav tm="0">
                                          <p:val>
                                            <p:strVal val="2/3*#ppt_h"/>
                                          </p:val>
                                        </p:tav>
                                        <p:tav tm="100000">
                                          <p:val>
                                            <p:strVal val="#ppt_h"/>
                                          </p:val>
                                        </p:tav>
                                      </p:tavLst>
                                    </p:anim>
                                  </p:childTnLst>
                                </p:cTn>
                              </p:par>
                              <p:par>
                                <p:cTn id="31" presetID="23" presetClass="entr" presetSubtype="272" fill="hold" grpId="0" nodeType="withEffect">
                                  <p:stCondLst>
                                    <p:cond delay="0"/>
                                  </p:stCondLst>
                                  <p:childTnLst>
                                    <p:set>
                                      <p:cBhvr>
                                        <p:cTn id="32" dur="1" fill="hold">
                                          <p:stCondLst>
                                            <p:cond delay="0"/>
                                          </p:stCondLst>
                                        </p:cTn>
                                        <p:tgtEl>
                                          <p:spTgt spid="206851">
                                            <p:txEl>
                                              <p:pRg st="6" end="6"/>
                                            </p:txEl>
                                          </p:spTgt>
                                        </p:tgtEl>
                                        <p:attrNameLst>
                                          <p:attrName>style.visibility</p:attrName>
                                        </p:attrNameLst>
                                      </p:cBhvr>
                                      <p:to>
                                        <p:strVal val="visible"/>
                                      </p:to>
                                    </p:set>
                                    <p:anim calcmode="lin" valueType="num">
                                      <p:cBhvr>
                                        <p:cTn id="33" dur="500" fill="hold"/>
                                        <p:tgtEl>
                                          <p:spTgt spid="206851">
                                            <p:txEl>
                                              <p:pRg st="6" end="6"/>
                                            </p:txEl>
                                          </p:spTgt>
                                        </p:tgtEl>
                                        <p:attrNameLst>
                                          <p:attrName>ppt_w</p:attrName>
                                        </p:attrNameLst>
                                      </p:cBhvr>
                                      <p:tavLst>
                                        <p:tav tm="0">
                                          <p:val>
                                            <p:strVal val="2/3*#ppt_w"/>
                                          </p:val>
                                        </p:tav>
                                        <p:tav tm="100000">
                                          <p:val>
                                            <p:strVal val="#ppt_w"/>
                                          </p:val>
                                        </p:tav>
                                      </p:tavLst>
                                    </p:anim>
                                    <p:anim calcmode="lin" valueType="num">
                                      <p:cBhvr>
                                        <p:cTn id="34" dur="500" fill="hold"/>
                                        <p:tgtEl>
                                          <p:spTgt spid="206851">
                                            <p:txEl>
                                              <p:pRg st="6" end="6"/>
                                            </p:txEl>
                                          </p:spTgt>
                                        </p:tgtEl>
                                        <p:attrNameLst>
                                          <p:attrName>ppt_h</p:attrName>
                                        </p:attrNameLst>
                                      </p:cBhvr>
                                      <p:tavLst>
                                        <p:tav tm="0">
                                          <p:val>
                                            <p:strVal val="2/3*#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272" fill="hold" grpId="0" nodeType="clickEffect">
                                  <p:stCondLst>
                                    <p:cond delay="0"/>
                                  </p:stCondLst>
                                  <p:childTnLst>
                                    <p:set>
                                      <p:cBhvr>
                                        <p:cTn id="38" dur="1" fill="hold">
                                          <p:stCondLst>
                                            <p:cond delay="0"/>
                                          </p:stCondLst>
                                        </p:cTn>
                                        <p:tgtEl>
                                          <p:spTgt spid="206851">
                                            <p:txEl>
                                              <p:pRg st="7" end="7"/>
                                            </p:txEl>
                                          </p:spTgt>
                                        </p:tgtEl>
                                        <p:attrNameLst>
                                          <p:attrName>style.visibility</p:attrName>
                                        </p:attrNameLst>
                                      </p:cBhvr>
                                      <p:to>
                                        <p:strVal val="visible"/>
                                      </p:to>
                                    </p:set>
                                    <p:anim calcmode="lin" valueType="num">
                                      <p:cBhvr>
                                        <p:cTn id="39" dur="500" fill="hold"/>
                                        <p:tgtEl>
                                          <p:spTgt spid="206851">
                                            <p:txEl>
                                              <p:pRg st="7" end="7"/>
                                            </p:txEl>
                                          </p:spTgt>
                                        </p:tgtEl>
                                        <p:attrNameLst>
                                          <p:attrName>ppt_w</p:attrName>
                                        </p:attrNameLst>
                                      </p:cBhvr>
                                      <p:tavLst>
                                        <p:tav tm="0">
                                          <p:val>
                                            <p:strVal val="2/3*#ppt_w"/>
                                          </p:val>
                                        </p:tav>
                                        <p:tav tm="100000">
                                          <p:val>
                                            <p:strVal val="#ppt_w"/>
                                          </p:val>
                                        </p:tav>
                                      </p:tavLst>
                                    </p:anim>
                                    <p:anim calcmode="lin" valueType="num">
                                      <p:cBhvr>
                                        <p:cTn id="40" dur="500" fill="hold"/>
                                        <p:tgtEl>
                                          <p:spTgt spid="206851">
                                            <p:txEl>
                                              <p:pRg st="7" end="7"/>
                                            </p:txEl>
                                          </p:spTgt>
                                        </p:tgtEl>
                                        <p:attrNameLst>
                                          <p:attrName>ppt_h</p:attrName>
                                        </p:attrNameLst>
                                      </p:cBhvr>
                                      <p:tavLst>
                                        <p:tav tm="0">
                                          <p:val>
                                            <p:strVal val="2/3*#ppt_h"/>
                                          </p:val>
                                        </p:tav>
                                        <p:tav tm="100000">
                                          <p:val>
                                            <p:strVal val="#ppt_h"/>
                                          </p:val>
                                        </p:tav>
                                      </p:tavLst>
                                    </p:anim>
                                  </p:childTnLst>
                                </p:cTn>
                              </p:par>
                              <p:par>
                                <p:cTn id="41" presetID="23" presetClass="entr" presetSubtype="272" fill="hold" grpId="0" nodeType="withEffect">
                                  <p:stCondLst>
                                    <p:cond delay="0"/>
                                  </p:stCondLst>
                                  <p:childTnLst>
                                    <p:set>
                                      <p:cBhvr>
                                        <p:cTn id="42" dur="1" fill="hold">
                                          <p:stCondLst>
                                            <p:cond delay="0"/>
                                          </p:stCondLst>
                                        </p:cTn>
                                        <p:tgtEl>
                                          <p:spTgt spid="206851">
                                            <p:txEl>
                                              <p:pRg st="8" end="8"/>
                                            </p:txEl>
                                          </p:spTgt>
                                        </p:tgtEl>
                                        <p:attrNameLst>
                                          <p:attrName>style.visibility</p:attrName>
                                        </p:attrNameLst>
                                      </p:cBhvr>
                                      <p:to>
                                        <p:strVal val="visible"/>
                                      </p:to>
                                    </p:set>
                                    <p:anim calcmode="lin" valueType="num">
                                      <p:cBhvr>
                                        <p:cTn id="43" dur="500" fill="hold"/>
                                        <p:tgtEl>
                                          <p:spTgt spid="206851">
                                            <p:txEl>
                                              <p:pRg st="8" end="8"/>
                                            </p:txEl>
                                          </p:spTgt>
                                        </p:tgtEl>
                                        <p:attrNameLst>
                                          <p:attrName>ppt_w</p:attrName>
                                        </p:attrNameLst>
                                      </p:cBhvr>
                                      <p:tavLst>
                                        <p:tav tm="0">
                                          <p:val>
                                            <p:strVal val="2/3*#ppt_w"/>
                                          </p:val>
                                        </p:tav>
                                        <p:tav tm="100000">
                                          <p:val>
                                            <p:strVal val="#ppt_w"/>
                                          </p:val>
                                        </p:tav>
                                      </p:tavLst>
                                    </p:anim>
                                    <p:anim calcmode="lin" valueType="num">
                                      <p:cBhvr>
                                        <p:cTn id="44" dur="500" fill="hold"/>
                                        <p:tgtEl>
                                          <p:spTgt spid="206851">
                                            <p:txEl>
                                              <p:pRg st="8" end="8"/>
                                            </p:txEl>
                                          </p:spTgt>
                                        </p:tgtEl>
                                        <p:attrNameLst>
                                          <p:attrName>ppt_h</p:attrName>
                                        </p:attrNameLst>
                                      </p:cBhvr>
                                      <p:tavLst>
                                        <p:tav tm="0">
                                          <p:val>
                                            <p:strVal val="2/3*#ppt_h"/>
                                          </p:val>
                                        </p:tav>
                                        <p:tav tm="100000">
                                          <p:val>
                                            <p:strVal val="#ppt_h"/>
                                          </p:val>
                                        </p:tav>
                                      </p:tavLst>
                                    </p:anim>
                                  </p:childTnLst>
                                </p:cTn>
                              </p:par>
                              <p:par>
                                <p:cTn id="45" presetID="23" presetClass="entr" presetSubtype="272" fill="hold" grpId="0" nodeType="withEffect">
                                  <p:stCondLst>
                                    <p:cond delay="0"/>
                                  </p:stCondLst>
                                  <p:childTnLst>
                                    <p:set>
                                      <p:cBhvr>
                                        <p:cTn id="46" dur="1" fill="hold">
                                          <p:stCondLst>
                                            <p:cond delay="0"/>
                                          </p:stCondLst>
                                        </p:cTn>
                                        <p:tgtEl>
                                          <p:spTgt spid="206851">
                                            <p:txEl>
                                              <p:pRg st="9" end="9"/>
                                            </p:txEl>
                                          </p:spTgt>
                                        </p:tgtEl>
                                        <p:attrNameLst>
                                          <p:attrName>style.visibility</p:attrName>
                                        </p:attrNameLst>
                                      </p:cBhvr>
                                      <p:to>
                                        <p:strVal val="visible"/>
                                      </p:to>
                                    </p:set>
                                    <p:anim calcmode="lin" valueType="num">
                                      <p:cBhvr>
                                        <p:cTn id="47" dur="500" fill="hold"/>
                                        <p:tgtEl>
                                          <p:spTgt spid="206851">
                                            <p:txEl>
                                              <p:pRg st="9" end="9"/>
                                            </p:txEl>
                                          </p:spTgt>
                                        </p:tgtEl>
                                        <p:attrNameLst>
                                          <p:attrName>ppt_w</p:attrName>
                                        </p:attrNameLst>
                                      </p:cBhvr>
                                      <p:tavLst>
                                        <p:tav tm="0">
                                          <p:val>
                                            <p:strVal val="2/3*#ppt_w"/>
                                          </p:val>
                                        </p:tav>
                                        <p:tav tm="100000">
                                          <p:val>
                                            <p:strVal val="#ppt_w"/>
                                          </p:val>
                                        </p:tav>
                                      </p:tavLst>
                                    </p:anim>
                                    <p:anim calcmode="lin" valueType="num">
                                      <p:cBhvr>
                                        <p:cTn id="48" dur="500" fill="hold"/>
                                        <p:tgtEl>
                                          <p:spTgt spid="206851">
                                            <p:txEl>
                                              <p:pRg st="9" end="9"/>
                                            </p:txEl>
                                          </p:spTgt>
                                        </p:tgtEl>
                                        <p:attrNameLst>
                                          <p:attrName>ppt_h</p:attrName>
                                        </p:attrNameLst>
                                      </p:cBhvr>
                                      <p:tavLst>
                                        <p:tav tm="0">
                                          <p:val>
                                            <p:strVal val="2/3*#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272" fill="hold" grpId="0" nodeType="clickEffect">
                                  <p:stCondLst>
                                    <p:cond delay="0"/>
                                  </p:stCondLst>
                                  <p:childTnLst>
                                    <p:set>
                                      <p:cBhvr>
                                        <p:cTn id="52" dur="1" fill="hold">
                                          <p:stCondLst>
                                            <p:cond delay="0"/>
                                          </p:stCondLst>
                                        </p:cTn>
                                        <p:tgtEl>
                                          <p:spTgt spid="206851">
                                            <p:txEl>
                                              <p:pRg st="10" end="10"/>
                                            </p:txEl>
                                          </p:spTgt>
                                        </p:tgtEl>
                                        <p:attrNameLst>
                                          <p:attrName>style.visibility</p:attrName>
                                        </p:attrNameLst>
                                      </p:cBhvr>
                                      <p:to>
                                        <p:strVal val="visible"/>
                                      </p:to>
                                    </p:set>
                                    <p:anim calcmode="lin" valueType="num">
                                      <p:cBhvr>
                                        <p:cTn id="53" dur="500" fill="hold"/>
                                        <p:tgtEl>
                                          <p:spTgt spid="206851">
                                            <p:txEl>
                                              <p:pRg st="10" end="10"/>
                                            </p:txEl>
                                          </p:spTgt>
                                        </p:tgtEl>
                                        <p:attrNameLst>
                                          <p:attrName>ppt_w</p:attrName>
                                        </p:attrNameLst>
                                      </p:cBhvr>
                                      <p:tavLst>
                                        <p:tav tm="0">
                                          <p:val>
                                            <p:strVal val="2/3*#ppt_w"/>
                                          </p:val>
                                        </p:tav>
                                        <p:tav tm="100000">
                                          <p:val>
                                            <p:strVal val="#ppt_w"/>
                                          </p:val>
                                        </p:tav>
                                      </p:tavLst>
                                    </p:anim>
                                    <p:anim calcmode="lin" valueType="num">
                                      <p:cBhvr>
                                        <p:cTn id="54" dur="500" fill="hold"/>
                                        <p:tgtEl>
                                          <p:spTgt spid="206851">
                                            <p:txEl>
                                              <p:pRg st="10" end="10"/>
                                            </p:txEl>
                                          </p:spTgt>
                                        </p:tgtEl>
                                        <p:attrNameLst>
                                          <p:attrName>ppt_h</p:attrName>
                                        </p:attrNameLst>
                                      </p:cBhvr>
                                      <p:tavLst>
                                        <p:tav tm="0">
                                          <p:val>
                                            <p:strVal val="2/3*#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272" fill="hold" grpId="0" nodeType="clickEffect">
                                  <p:stCondLst>
                                    <p:cond delay="0"/>
                                  </p:stCondLst>
                                  <p:childTnLst>
                                    <p:set>
                                      <p:cBhvr>
                                        <p:cTn id="58" dur="1" fill="hold">
                                          <p:stCondLst>
                                            <p:cond delay="0"/>
                                          </p:stCondLst>
                                        </p:cTn>
                                        <p:tgtEl>
                                          <p:spTgt spid="206851">
                                            <p:txEl>
                                              <p:pRg st="11" end="11"/>
                                            </p:txEl>
                                          </p:spTgt>
                                        </p:tgtEl>
                                        <p:attrNameLst>
                                          <p:attrName>style.visibility</p:attrName>
                                        </p:attrNameLst>
                                      </p:cBhvr>
                                      <p:to>
                                        <p:strVal val="visible"/>
                                      </p:to>
                                    </p:set>
                                    <p:anim calcmode="lin" valueType="num">
                                      <p:cBhvr>
                                        <p:cTn id="59" dur="500" fill="hold"/>
                                        <p:tgtEl>
                                          <p:spTgt spid="206851">
                                            <p:txEl>
                                              <p:pRg st="11" end="11"/>
                                            </p:txEl>
                                          </p:spTgt>
                                        </p:tgtEl>
                                        <p:attrNameLst>
                                          <p:attrName>ppt_w</p:attrName>
                                        </p:attrNameLst>
                                      </p:cBhvr>
                                      <p:tavLst>
                                        <p:tav tm="0">
                                          <p:val>
                                            <p:strVal val="2/3*#ppt_w"/>
                                          </p:val>
                                        </p:tav>
                                        <p:tav tm="100000">
                                          <p:val>
                                            <p:strVal val="#ppt_w"/>
                                          </p:val>
                                        </p:tav>
                                      </p:tavLst>
                                    </p:anim>
                                    <p:anim calcmode="lin" valueType="num">
                                      <p:cBhvr>
                                        <p:cTn id="60" dur="500" fill="hold"/>
                                        <p:tgtEl>
                                          <p:spTgt spid="206851">
                                            <p:txEl>
                                              <p:pRg st="11" end="11"/>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obile phone.jpeg"/>
          <p:cNvPicPr>
            <a:picLocks noChangeAspect="1"/>
          </p:cNvPicPr>
          <p:nvPr/>
        </p:nvPicPr>
        <p:blipFill>
          <a:blip r:embed="rId3">
            <a:extLst>
              <a:ext uri="{28A0092B-C50C-407E-A947-70E740481C1C}">
                <a14:useLocalDpi xmlns:a14="http://schemas.microsoft.com/office/drawing/2010/main" val="0"/>
              </a:ext>
            </a:extLst>
          </a:blip>
          <a:srcRect t="1075" b="1075"/>
          <a:stretch>
            <a:fillRect/>
          </a:stretch>
        </p:blipFill>
        <p:spPr>
          <a:xfrm>
            <a:off x="-469284" y="0"/>
            <a:ext cx="10034945" cy="6957391"/>
          </a:xfrm>
          <a:prstGeom prst="rect">
            <a:avLst/>
          </a:prstGeom>
        </p:spPr>
      </p:pic>
      <p:sp>
        <p:nvSpPr>
          <p:cNvPr id="2" name="Title 1"/>
          <p:cNvSpPr>
            <a:spLocks noGrp="1"/>
          </p:cNvSpPr>
          <p:nvPr>
            <p:ph type="ctrTitle"/>
          </p:nvPr>
        </p:nvSpPr>
        <p:spPr>
          <a:xfrm>
            <a:off x="0" y="4649305"/>
            <a:ext cx="7315200" cy="2036139"/>
          </a:xfrm>
        </p:spPr>
        <p:txBody>
          <a:bodyPr/>
          <a:lstStyle/>
          <a:p>
            <a:r>
              <a:rPr lang="en-US" sz="4400" b="1" dirty="0" smtClean="0">
                <a:solidFill>
                  <a:srgbClr val="FFFFFF"/>
                </a:solidFill>
              </a:rPr>
              <a:t>Trends in Mobile Computing</a:t>
            </a:r>
            <a:endParaRPr lang="en-US" sz="4400" b="1" dirty="0">
              <a:solidFill>
                <a:srgbClr val="FFFFFF"/>
              </a:solidFill>
            </a:endParaRPr>
          </a:p>
        </p:txBody>
      </p:sp>
    </p:spTree>
    <p:extLst>
      <p:ext uri="{BB962C8B-B14F-4D97-AF65-F5344CB8AC3E}">
        <p14:creationId xmlns:p14="http://schemas.microsoft.com/office/powerpoint/2010/main" val="27439162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obile-BI.jpg"/>
          <p:cNvPicPr>
            <a:picLocks noGrp="1" noChangeAspect="1"/>
          </p:cNvPicPr>
          <p:nvPr>
            <p:ph idx="1"/>
          </p:nvPr>
        </p:nvPicPr>
        <p:blipFill>
          <a:blip r:embed="rId3">
            <a:extLst>
              <a:ext uri="{28A0092B-C50C-407E-A947-70E740481C1C}">
                <a14:useLocalDpi xmlns:a14="http://schemas.microsoft.com/office/drawing/2010/main" val="0"/>
              </a:ext>
            </a:extLst>
          </a:blip>
          <a:srcRect t="576" b="576"/>
          <a:stretch>
            <a:fillRect/>
          </a:stretch>
        </p:blipFill>
        <p:spPr>
          <a:xfrm>
            <a:off x="0" y="0"/>
            <a:ext cx="11948601" cy="6858000"/>
          </a:xfrm>
        </p:spPr>
      </p:pic>
      <p:sp>
        <p:nvSpPr>
          <p:cNvPr id="2" name="Title 1"/>
          <p:cNvSpPr>
            <a:spLocks noGrp="1"/>
          </p:cNvSpPr>
          <p:nvPr>
            <p:ph type="title"/>
          </p:nvPr>
        </p:nvSpPr>
        <p:spPr>
          <a:xfrm>
            <a:off x="152400" y="5061107"/>
            <a:ext cx="5693691" cy="1263493"/>
          </a:xfrm>
        </p:spPr>
        <p:txBody>
          <a:bodyPr>
            <a:noAutofit/>
          </a:bodyPr>
          <a:lstStyle/>
          <a:p>
            <a:r>
              <a:rPr lang="en-US" b="1" dirty="0" smtClean="0"/>
              <a:t>Mobile Visualization</a:t>
            </a:r>
            <a:endParaRPr lang="en-US" b="1" dirty="0"/>
          </a:p>
        </p:txBody>
      </p:sp>
    </p:spTree>
    <p:extLst>
      <p:ext uri="{BB962C8B-B14F-4D97-AF65-F5344CB8AC3E}">
        <p14:creationId xmlns:p14="http://schemas.microsoft.com/office/powerpoint/2010/main" val="13282553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 Ben Watson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47936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Union</a:t>
            </a:r>
            <a:endParaRPr lang="en-US" dirty="0"/>
          </a:p>
        </p:txBody>
      </p:sp>
      <p:pic>
        <p:nvPicPr>
          <p:cNvPr id="4" name="Picture 3"/>
          <p:cNvPicPr>
            <a:picLocks noChangeAspect="1"/>
          </p:cNvPicPr>
          <p:nvPr/>
        </p:nvPicPr>
        <p:blipFill>
          <a:blip r:embed="rId3"/>
          <a:stretch>
            <a:fillRect/>
          </a:stretch>
        </p:blipFill>
        <p:spPr>
          <a:xfrm>
            <a:off x="4600638" y="2057400"/>
            <a:ext cx="1723780" cy="1611172"/>
          </a:xfrm>
          <a:prstGeom prst="rect">
            <a:avLst/>
          </a:prstGeom>
        </p:spPr>
      </p:pic>
      <p:pic>
        <p:nvPicPr>
          <p:cNvPr id="5" name="Picture 4"/>
          <p:cNvPicPr>
            <a:picLocks noChangeAspect="1"/>
          </p:cNvPicPr>
          <p:nvPr/>
        </p:nvPicPr>
        <p:blipFill>
          <a:blip r:embed="rId4"/>
          <a:stretch>
            <a:fillRect/>
          </a:stretch>
        </p:blipFill>
        <p:spPr>
          <a:xfrm>
            <a:off x="914400" y="2057400"/>
            <a:ext cx="1709295" cy="1682863"/>
          </a:xfrm>
          <a:prstGeom prst="rect">
            <a:avLst/>
          </a:prstGeom>
        </p:spPr>
      </p:pic>
      <p:pic>
        <p:nvPicPr>
          <p:cNvPr id="6" name="Picture 5"/>
          <p:cNvPicPr>
            <a:picLocks noChangeAspect="1"/>
          </p:cNvPicPr>
          <p:nvPr/>
        </p:nvPicPr>
        <p:blipFill>
          <a:blip r:embed="rId5"/>
          <a:stretch>
            <a:fillRect/>
          </a:stretch>
        </p:blipFill>
        <p:spPr>
          <a:xfrm>
            <a:off x="2697962" y="2057400"/>
            <a:ext cx="1828408" cy="1682863"/>
          </a:xfrm>
          <a:prstGeom prst="rect">
            <a:avLst/>
          </a:prstGeom>
        </p:spPr>
      </p:pic>
      <p:pic>
        <p:nvPicPr>
          <p:cNvPr id="7" name="Picture 6"/>
          <p:cNvPicPr>
            <a:picLocks noChangeAspect="1"/>
          </p:cNvPicPr>
          <p:nvPr/>
        </p:nvPicPr>
        <p:blipFill>
          <a:blip r:embed="rId6"/>
          <a:stretch>
            <a:fillRect/>
          </a:stretch>
        </p:blipFill>
        <p:spPr>
          <a:xfrm>
            <a:off x="4600638" y="3850579"/>
            <a:ext cx="1691720" cy="1682863"/>
          </a:xfrm>
          <a:prstGeom prst="rect">
            <a:avLst/>
          </a:prstGeom>
        </p:spPr>
      </p:pic>
      <p:pic>
        <p:nvPicPr>
          <p:cNvPr id="8" name="Picture 7"/>
          <p:cNvPicPr>
            <a:picLocks noChangeAspect="1"/>
          </p:cNvPicPr>
          <p:nvPr/>
        </p:nvPicPr>
        <p:blipFill>
          <a:blip r:embed="rId7"/>
          <a:stretch>
            <a:fillRect/>
          </a:stretch>
        </p:blipFill>
        <p:spPr>
          <a:xfrm>
            <a:off x="6439163" y="2030252"/>
            <a:ext cx="1778857" cy="1662063"/>
          </a:xfrm>
          <a:prstGeom prst="rect">
            <a:avLst/>
          </a:prstGeom>
        </p:spPr>
      </p:pic>
      <p:pic>
        <p:nvPicPr>
          <p:cNvPr id="9" name="Picture 8"/>
          <p:cNvPicPr>
            <a:picLocks noChangeAspect="1"/>
          </p:cNvPicPr>
          <p:nvPr/>
        </p:nvPicPr>
        <p:blipFill>
          <a:blip r:embed="rId8"/>
          <a:stretch>
            <a:fillRect/>
          </a:stretch>
        </p:blipFill>
        <p:spPr>
          <a:xfrm>
            <a:off x="2667000" y="3886200"/>
            <a:ext cx="1828800" cy="1585863"/>
          </a:xfrm>
          <a:prstGeom prst="rect">
            <a:avLst/>
          </a:prstGeom>
        </p:spPr>
      </p:pic>
      <p:pic>
        <p:nvPicPr>
          <p:cNvPr id="10" name="Picture 9"/>
          <p:cNvPicPr>
            <a:picLocks noChangeAspect="1"/>
          </p:cNvPicPr>
          <p:nvPr/>
        </p:nvPicPr>
        <p:blipFill>
          <a:blip r:embed="rId9"/>
          <a:stretch>
            <a:fillRect/>
          </a:stretch>
        </p:blipFill>
        <p:spPr>
          <a:xfrm>
            <a:off x="914400" y="3850579"/>
            <a:ext cx="1662063" cy="1611184"/>
          </a:xfrm>
          <a:prstGeom prst="rect">
            <a:avLst/>
          </a:prstGeom>
        </p:spPr>
      </p:pic>
      <p:pic>
        <p:nvPicPr>
          <p:cNvPr id="11" name="Picture 10"/>
          <p:cNvPicPr>
            <a:picLocks noChangeAspect="1"/>
          </p:cNvPicPr>
          <p:nvPr/>
        </p:nvPicPr>
        <p:blipFill>
          <a:blip r:embed="rId10"/>
          <a:stretch>
            <a:fillRect/>
          </a:stretch>
        </p:blipFill>
        <p:spPr>
          <a:xfrm>
            <a:off x="6439163" y="3850579"/>
            <a:ext cx="1712638" cy="1642376"/>
          </a:xfrm>
          <a:prstGeom prst="rect">
            <a:avLst/>
          </a:prstGeom>
        </p:spPr>
      </p:pic>
    </p:spTree>
    <p:extLst>
      <p:ext uri="{BB962C8B-B14F-4D97-AF65-F5344CB8AC3E}">
        <p14:creationId xmlns:p14="http://schemas.microsoft.com/office/powerpoint/2010/main" val="128425162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of Things’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701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other visual examples)</a:t>
            </a:r>
            <a:endParaRPr lang="en-US" dirty="0"/>
          </a:p>
        </p:txBody>
      </p:sp>
      <p:sp>
        <p:nvSpPr>
          <p:cNvPr id="3" name="Content Placeholder 2"/>
          <p:cNvSpPr>
            <a:spLocks noGrp="1"/>
          </p:cNvSpPr>
          <p:nvPr>
            <p:ph idx="1"/>
          </p:nvPr>
        </p:nvSpPr>
        <p:spPr/>
        <p:txBody>
          <a:bodyPr/>
          <a:lstStyle/>
          <a:p>
            <a:r>
              <a:rPr lang="en-US" dirty="0" smtClean="0"/>
              <a:t>Stock</a:t>
            </a:r>
          </a:p>
          <a:p>
            <a:r>
              <a:rPr lang="en-US" dirty="0" smtClean="0"/>
              <a:t>Weather</a:t>
            </a:r>
          </a:p>
          <a:p>
            <a:r>
              <a:rPr lang="en-US" dirty="0" smtClean="0"/>
              <a:t>Analysis on the go</a:t>
            </a:r>
          </a:p>
          <a:p>
            <a:r>
              <a:rPr lang="en-US" dirty="0" smtClean="0"/>
              <a:t>Web browsing</a:t>
            </a:r>
          </a:p>
          <a:p>
            <a:r>
              <a:rPr lang="en-US" dirty="0" smtClean="0"/>
              <a:t>fitness</a:t>
            </a:r>
            <a:endParaRPr lang="en-US" dirty="0"/>
          </a:p>
        </p:txBody>
      </p:sp>
    </p:spTree>
    <p:extLst>
      <p:ext uri="{BB962C8B-B14F-4D97-AF65-F5344CB8AC3E}">
        <p14:creationId xmlns:p14="http://schemas.microsoft.com/office/powerpoint/2010/main" val="673849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Download and install the following apps:</a:t>
            </a:r>
            <a:endParaRPr lang="en-US" dirty="0"/>
          </a:p>
        </p:txBody>
      </p:sp>
    </p:spTree>
    <p:extLst>
      <p:ext uri="{BB962C8B-B14F-4D97-AF65-F5344CB8AC3E}">
        <p14:creationId xmlns:p14="http://schemas.microsoft.com/office/powerpoint/2010/main" val="816856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Agenda</a:t>
            </a:r>
          </a:p>
        </p:txBody>
      </p:sp>
      <p:sp>
        <p:nvSpPr>
          <p:cNvPr id="206851" name="Rectangle 3"/>
          <p:cNvSpPr>
            <a:spLocks noGrp="1" noChangeArrowheads="1"/>
          </p:cNvSpPr>
          <p:nvPr>
            <p:ph type="body" idx="1"/>
          </p:nvPr>
        </p:nvSpPr>
        <p:spPr>
          <a:xfrm>
            <a:off x="584200" y="2006600"/>
            <a:ext cx="7772400" cy="4114800"/>
          </a:xfrm>
        </p:spPr>
        <p:txBody>
          <a:bodyPr>
            <a:normAutofit fontScale="70000" lnSpcReduction="20000"/>
          </a:bodyPr>
          <a:lstStyle/>
          <a:p>
            <a:r>
              <a:rPr lang="en-US" dirty="0" smtClean="0"/>
              <a:t>Part I</a:t>
            </a:r>
          </a:p>
          <a:p>
            <a:pPr lvl="1"/>
            <a:r>
              <a:rPr lang="en-US" dirty="0" smtClean="0"/>
              <a:t>Introduction</a:t>
            </a:r>
            <a:endParaRPr lang="en-US" dirty="0"/>
          </a:p>
          <a:p>
            <a:pPr lvl="1"/>
            <a:r>
              <a:rPr lang="en-US" dirty="0" smtClean="0"/>
              <a:t>Motivation</a:t>
            </a:r>
            <a:endParaRPr lang="en-US" dirty="0"/>
          </a:p>
          <a:p>
            <a:pPr lvl="1"/>
            <a:r>
              <a:rPr lang="en-US" dirty="0" smtClean="0"/>
              <a:t>Guidelines and constraints</a:t>
            </a:r>
          </a:p>
          <a:p>
            <a:r>
              <a:rPr lang="en-US" dirty="0" smtClean="0"/>
              <a:t>Part II</a:t>
            </a:r>
            <a:endParaRPr lang="en-US" dirty="0"/>
          </a:p>
          <a:p>
            <a:pPr lvl="1"/>
            <a:r>
              <a:rPr lang="en-US" dirty="0" smtClean="0">
                <a:solidFill>
                  <a:srgbClr val="FFFFFF"/>
                </a:solidFill>
              </a:rPr>
              <a:t>Visualization in the field</a:t>
            </a:r>
            <a:endParaRPr lang="en-US" dirty="0">
              <a:solidFill>
                <a:srgbClr val="FFFFFF"/>
              </a:solidFill>
            </a:endParaRPr>
          </a:p>
          <a:p>
            <a:pPr lvl="1"/>
            <a:r>
              <a:rPr lang="en-US" dirty="0" smtClean="0"/>
              <a:t>Applications</a:t>
            </a:r>
          </a:p>
          <a:p>
            <a:r>
              <a:rPr lang="en-US" dirty="0" smtClean="0">
                <a:solidFill>
                  <a:srgbClr val="FFFF00"/>
                </a:solidFill>
              </a:rPr>
              <a:t>Part III</a:t>
            </a:r>
            <a:endParaRPr lang="en-US" dirty="0">
              <a:solidFill>
                <a:srgbClr val="FFFF00"/>
              </a:solidFill>
            </a:endParaRPr>
          </a:p>
          <a:p>
            <a:pPr lvl="1"/>
            <a:r>
              <a:rPr lang="en-US" dirty="0" smtClean="0">
                <a:solidFill>
                  <a:srgbClr val="FFFF00"/>
                </a:solidFill>
              </a:rPr>
              <a:t>Research</a:t>
            </a:r>
          </a:p>
          <a:p>
            <a:pPr lvl="1"/>
            <a:r>
              <a:rPr lang="en-US" dirty="0" smtClean="0"/>
              <a:t>Open problems</a:t>
            </a:r>
          </a:p>
          <a:p>
            <a:r>
              <a:rPr lang="en-US" dirty="0"/>
              <a:t>D</a:t>
            </a:r>
            <a:r>
              <a:rPr lang="en-US" dirty="0" smtClean="0"/>
              <a:t>iscussion</a:t>
            </a:r>
            <a:endParaRPr lang="en-US" dirty="0"/>
          </a:p>
          <a:p>
            <a:r>
              <a:rPr lang="en-US" dirty="0"/>
              <a:t>Wrap-Up</a:t>
            </a:r>
          </a:p>
          <a:p>
            <a:endParaRPr lang="en-US" dirty="0"/>
          </a:p>
          <a:p>
            <a:endParaRPr lang="en-US" dirty="0"/>
          </a:p>
          <a:p>
            <a:pPr lvl="1"/>
            <a:endParaRPr lang="en-US" dirty="0"/>
          </a:p>
        </p:txBody>
      </p:sp>
    </p:spTree>
    <p:extLst>
      <p:ext uri="{BB962C8B-B14F-4D97-AF65-F5344CB8AC3E}">
        <p14:creationId xmlns:p14="http://schemas.microsoft.com/office/powerpoint/2010/main" val="1792346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 calcmode="lin" valueType="num">
                                      <p:cBhvr>
                                        <p:cTn id="7" dur="500" fill="hold"/>
                                        <p:tgtEl>
                                          <p:spTgt spid="206851">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206851">
                                            <p:txEl>
                                              <p:pRg st="0" end="0"/>
                                            </p:txEl>
                                          </p:spTgt>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206851">
                                            <p:txEl>
                                              <p:pRg st="1" end="1"/>
                                            </p:txEl>
                                          </p:spTgt>
                                        </p:tgtEl>
                                        <p:attrNameLst>
                                          <p:attrName>style.visibility</p:attrName>
                                        </p:attrNameLst>
                                      </p:cBhvr>
                                      <p:to>
                                        <p:strVal val="visible"/>
                                      </p:to>
                                    </p:set>
                                    <p:anim calcmode="lin" valueType="num">
                                      <p:cBhvr>
                                        <p:cTn id="11" dur="500" fill="hold"/>
                                        <p:tgtEl>
                                          <p:spTgt spid="206851">
                                            <p:txEl>
                                              <p:pRg st="1" end="1"/>
                                            </p:txEl>
                                          </p:spTgt>
                                        </p:tgtEl>
                                        <p:attrNameLst>
                                          <p:attrName>ppt_w</p:attrName>
                                        </p:attrNameLst>
                                      </p:cBhvr>
                                      <p:tavLst>
                                        <p:tav tm="0">
                                          <p:val>
                                            <p:strVal val="2/3*#ppt_w"/>
                                          </p:val>
                                        </p:tav>
                                        <p:tav tm="100000">
                                          <p:val>
                                            <p:strVal val="#ppt_w"/>
                                          </p:val>
                                        </p:tav>
                                      </p:tavLst>
                                    </p:anim>
                                    <p:anim calcmode="lin" valueType="num">
                                      <p:cBhvr>
                                        <p:cTn id="12" dur="500" fill="hold"/>
                                        <p:tgtEl>
                                          <p:spTgt spid="206851">
                                            <p:txEl>
                                              <p:pRg st="1" end="1"/>
                                            </p:txEl>
                                          </p:spTgt>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206851">
                                            <p:txEl>
                                              <p:pRg st="2" end="2"/>
                                            </p:txEl>
                                          </p:spTgt>
                                        </p:tgtEl>
                                        <p:attrNameLst>
                                          <p:attrName>style.visibility</p:attrName>
                                        </p:attrNameLst>
                                      </p:cBhvr>
                                      <p:to>
                                        <p:strVal val="visible"/>
                                      </p:to>
                                    </p:set>
                                    <p:anim calcmode="lin" valueType="num">
                                      <p:cBhvr>
                                        <p:cTn id="15" dur="500" fill="hold"/>
                                        <p:tgtEl>
                                          <p:spTgt spid="206851">
                                            <p:txEl>
                                              <p:pRg st="2" end="2"/>
                                            </p:txEl>
                                          </p:spTgt>
                                        </p:tgtEl>
                                        <p:attrNameLst>
                                          <p:attrName>ppt_w</p:attrName>
                                        </p:attrNameLst>
                                      </p:cBhvr>
                                      <p:tavLst>
                                        <p:tav tm="0">
                                          <p:val>
                                            <p:strVal val="2/3*#ppt_w"/>
                                          </p:val>
                                        </p:tav>
                                        <p:tav tm="100000">
                                          <p:val>
                                            <p:strVal val="#ppt_w"/>
                                          </p:val>
                                        </p:tav>
                                      </p:tavLst>
                                    </p:anim>
                                    <p:anim calcmode="lin" valueType="num">
                                      <p:cBhvr>
                                        <p:cTn id="16" dur="500" fill="hold"/>
                                        <p:tgtEl>
                                          <p:spTgt spid="206851">
                                            <p:txEl>
                                              <p:pRg st="2" end="2"/>
                                            </p:txEl>
                                          </p:spTgt>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0"/>
                                  </p:stCondLst>
                                  <p:childTnLst>
                                    <p:set>
                                      <p:cBhvr>
                                        <p:cTn id="18" dur="1" fill="hold">
                                          <p:stCondLst>
                                            <p:cond delay="0"/>
                                          </p:stCondLst>
                                        </p:cTn>
                                        <p:tgtEl>
                                          <p:spTgt spid="206851">
                                            <p:txEl>
                                              <p:pRg st="3" end="3"/>
                                            </p:txEl>
                                          </p:spTgt>
                                        </p:tgtEl>
                                        <p:attrNameLst>
                                          <p:attrName>style.visibility</p:attrName>
                                        </p:attrNameLst>
                                      </p:cBhvr>
                                      <p:to>
                                        <p:strVal val="visible"/>
                                      </p:to>
                                    </p:set>
                                    <p:anim calcmode="lin" valueType="num">
                                      <p:cBhvr>
                                        <p:cTn id="19" dur="500" fill="hold"/>
                                        <p:tgtEl>
                                          <p:spTgt spid="206851">
                                            <p:txEl>
                                              <p:pRg st="3" end="3"/>
                                            </p:txEl>
                                          </p:spTgt>
                                        </p:tgtEl>
                                        <p:attrNameLst>
                                          <p:attrName>ppt_w</p:attrName>
                                        </p:attrNameLst>
                                      </p:cBhvr>
                                      <p:tavLst>
                                        <p:tav tm="0">
                                          <p:val>
                                            <p:strVal val="2/3*#ppt_w"/>
                                          </p:val>
                                        </p:tav>
                                        <p:tav tm="100000">
                                          <p:val>
                                            <p:strVal val="#ppt_w"/>
                                          </p:val>
                                        </p:tav>
                                      </p:tavLst>
                                    </p:anim>
                                    <p:anim calcmode="lin" valueType="num">
                                      <p:cBhvr>
                                        <p:cTn id="20" dur="500" fill="hold"/>
                                        <p:tgtEl>
                                          <p:spTgt spid="206851">
                                            <p:txEl>
                                              <p:pRg st="3" end="3"/>
                                            </p:txEl>
                                          </p:spTgt>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grpId="0" nodeType="clickEffect">
                                  <p:stCondLst>
                                    <p:cond delay="0"/>
                                  </p:stCondLst>
                                  <p:childTnLst>
                                    <p:set>
                                      <p:cBhvr>
                                        <p:cTn id="24" dur="1" fill="hold">
                                          <p:stCondLst>
                                            <p:cond delay="0"/>
                                          </p:stCondLst>
                                        </p:cTn>
                                        <p:tgtEl>
                                          <p:spTgt spid="206851">
                                            <p:txEl>
                                              <p:pRg st="4" end="4"/>
                                            </p:txEl>
                                          </p:spTgt>
                                        </p:tgtEl>
                                        <p:attrNameLst>
                                          <p:attrName>style.visibility</p:attrName>
                                        </p:attrNameLst>
                                      </p:cBhvr>
                                      <p:to>
                                        <p:strVal val="visible"/>
                                      </p:to>
                                    </p:set>
                                    <p:anim calcmode="lin" valueType="num">
                                      <p:cBhvr>
                                        <p:cTn id="25" dur="500" fill="hold"/>
                                        <p:tgtEl>
                                          <p:spTgt spid="206851">
                                            <p:txEl>
                                              <p:pRg st="4" end="4"/>
                                            </p:txEl>
                                          </p:spTgt>
                                        </p:tgtEl>
                                        <p:attrNameLst>
                                          <p:attrName>ppt_w</p:attrName>
                                        </p:attrNameLst>
                                      </p:cBhvr>
                                      <p:tavLst>
                                        <p:tav tm="0">
                                          <p:val>
                                            <p:strVal val="2/3*#ppt_w"/>
                                          </p:val>
                                        </p:tav>
                                        <p:tav tm="100000">
                                          <p:val>
                                            <p:strVal val="#ppt_w"/>
                                          </p:val>
                                        </p:tav>
                                      </p:tavLst>
                                    </p:anim>
                                    <p:anim calcmode="lin" valueType="num">
                                      <p:cBhvr>
                                        <p:cTn id="26" dur="500" fill="hold"/>
                                        <p:tgtEl>
                                          <p:spTgt spid="206851">
                                            <p:txEl>
                                              <p:pRg st="4" end="4"/>
                                            </p:txEl>
                                          </p:spTgt>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0"/>
                                  </p:stCondLst>
                                  <p:childTnLst>
                                    <p:set>
                                      <p:cBhvr>
                                        <p:cTn id="28" dur="1" fill="hold">
                                          <p:stCondLst>
                                            <p:cond delay="0"/>
                                          </p:stCondLst>
                                        </p:cTn>
                                        <p:tgtEl>
                                          <p:spTgt spid="206851">
                                            <p:txEl>
                                              <p:pRg st="5" end="5"/>
                                            </p:txEl>
                                          </p:spTgt>
                                        </p:tgtEl>
                                        <p:attrNameLst>
                                          <p:attrName>style.visibility</p:attrName>
                                        </p:attrNameLst>
                                      </p:cBhvr>
                                      <p:to>
                                        <p:strVal val="visible"/>
                                      </p:to>
                                    </p:set>
                                    <p:anim calcmode="lin" valueType="num">
                                      <p:cBhvr>
                                        <p:cTn id="29" dur="500" fill="hold"/>
                                        <p:tgtEl>
                                          <p:spTgt spid="206851">
                                            <p:txEl>
                                              <p:pRg st="5" end="5"/>
                                            </p:txEl>
                                          </p:spTgt>
                                        </p:tgtEl>
                                        <p:attrNameLst>
                                          <p:attrName>ppt_w</p:attrName>
                                        </p:attrNameLst>
                                      </p:cBhvr>
                                      <p:tavLst>
                                        <p:tav tm="0">
                                          <p:val>
                                            <p:strVal val="2/3*#ppt_w"/>
                                          </p:val>
                                        </p:tav>
                                        <p:tav tm="100000">
                                          <p:val>
                                            <p:strVal val="#ppt_w"/>
                                          </p:val>
                                        </p:tav>
                                      </p:tavLst>
                                    </p:anim>
                                    <p:anim calcmode="lin" valueType="num">
                                      <p:cBhvr>
                                        <p:cTn id="30" dur="500" fill="hold"/>
                                        <p:tgtEl>
                                          <p:spTgt spid="206851">
                                            <p:txEl>
                                              <p:pRg st="5" end="5"/>
                                            </p:txEl>
                                          </p:spTgt>
                                        </p:tgtEl>
                                        <p:attrNameLst>
                                          <p:attrName>ppt_h</p:attrName>
                                        </p:attrNameLst>
                                      </p:cBhvr>
                                      <p:tavLst>
                                        <p:tav tm="0">
                                          <p:val>
                                            <p:strVal val="2/3*#ppt_h"/>
                                          </p:val>
                                        </p:tav>
                                        <p:tav tm="100000">
                                          <p:val>
                                            <p:strVal val="#ppt_h"/>
                                          </p:val>
                                        </p:tav>
                                      </p:tavLst>
                                    </p:anim>
                                  </p:childTnLst>
                                </p:cTn>
                              </p:par>
                              <p:par>
                                <p:cTn id="31" presetID="23" presetClass="entr" presetSubtype="272" fill="hold" grpId="0" nodeType="withEffect">
                                  <p:stCondLst>
                                    <p:cond delay="0"/>
                                  </p:stCondLst>
                                  <p:childTnLst>
                                    <p:set>
                                      <p:cBhvr>
                                        <p:cTn id="32" dur="1" fill="hold">
                                          <p:stCondLst>
                                            <p:cond delay="0"/>
                                          </p:stCondLst>
                                        </p:cTn>
                                        <p:tgtEl>
                                          <p:spTgt spid="206851">
                                            <p:txEl>
                                              <p:pRg st="6" end="6"/>
                                            </p:txEl>
                                          </p:spTgt>
                                        </p:tgtEl>
                                        <p:attrNameLst>
                                          <p:attrName>style.visibility</p:attrName>
                                        </p:attrNameLst>
                                      </p:cBhvr>
                                      <p:to>
                                        <p:strVal val="visible"/>
                                      </p:to>
                                    </p:set>
                                    <p:anim calcmode="lin" valueType="num">
                                      <p:cBhvr>
                                        <p:cTn id="33" dur="500" fill="hold"/>
                                        <p:tgtEl>
                                          <p:spTgt spid="206851">
                                            <p:txEl>
                                              <p:pRg st="6" end="6"/>
                                            </p:txEl>
                                          </p:spTgt>
                                        </p:tgtEl>
                                        <p:attrNameLst>
                                          <p:attrName>ppt_w</p:attrName>
                                        </p:attrNameLst>
                                      </p:cBhvr>
                                      <p:tavLst>
                                        <p:tav tm="0">
                                          <p:val>
                                            <p:strVal val="2/3*#ppt_w"/>
                                          </p:val>
                                        </p:tav>
                                        <p:tav tm="100000">
                                          <p:val>
                                            <p:strVal val="#ppt_w"/>
                                          </p:val>
                                        </p:tav>
                                      </p:tavLst>
                                    </p:anim>
                                    <p:anim calcmode="lin" valueType="num">
                                      <p:cBhvr>
                                        <p:cTn id="34" dur="500" fill="hold"/>
                                        <p:tgtEl>
                                          <p:spTgt spid="206851">
                                            <p:txEl>
                                              <p:pRg st="6" end="6"/>
                                            </p:txEl>
                                          </p:spTgt>
                                        </p:tgtEl>
                                        <p:attrNameLst>
                                          <p:attrName>ppt_h</p:attrName>
                                        </p:attrNameLst>
                                      </p:cBhvr>
                                      <p:tavLst>
                                        <p:tav tm="0">
                                          <p:val>
                                            <p:strVal val="2/3*#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272" fill="hold" grpId="0" nodeType="clickEffect">
                                  <p:stCondLst>
                                    <p:cond delay="0"/>
                                  </p:stCondLst>
                                  <p:childTnLst>
                                    <p:set>
                                      <p:cBhvr>
                                        <p:cTn id="38" dur="1" fill="hold">
                                          <p:stCondLst>
                                            <p:cond delay="0"/>
                                          </p:stCondLst>
                                        </p:cTn>
                                        <p:tgtEl>
                                          <p:spTgt spid="206851">
                                            <p:txEl>
                                              <p:pRg st="7" end="7"/>
                                            </p:txEl>
                                          </p:spTgt>
                                        </p:tgtEl>
                                        <p:attrNameLst>
                                          <p:attrName>style.visibility</p:attrName>
                                        </p:attrNameLst>
                                      </p:cBhvr>
                                      <p:to>
                                        <p:strVal val="visible"/>
                                      </p:to>
                                    </p:set>
                                    <p:anim calcmode="lin" valueType="num">
                                      <p:cBhvr>
                                        <p:cTn id="39" dur="500" fill="hold"/>
                                        <p:tgtEl>
                                          <p:spTgt spid="206851">
                                            <p:txEl>
                                              <p:pRg st="7" end="7"/>
                                            </p:txEl>
                                          </p:spTgt>
                                        </p:tgtEl>
                                        <p:attrNameLst>
                                          <p:attrName>ppt_w</p:attrName>
                                        </p:attrNameLst>
                                      </p:cBhvr>
                                      <p:tavLst>
                                        <p:tav tm="0">
                                          <p:val>
                                            <p:strVal val="2/3*#ppt_w"/>
                                          </p:val>
                                        </p:tav>
                                        <p:tav tm="100000">
                                          <p:val>
                                            <p:strVal val="#ppt_w"/>
                                          </p:val>
                                        </p:tav>
                                      </p:tavLst>
                                    </p:anim>
                                    <p:anim calcmode="lin" valueType="num">
                                      <p:cBhvr>
                                        <p:cTn id="40" dur="500" fill="hold"/>
                                        <p:tgtEl>
                                          <p:spTgt spid="206851">
                                            <p:txEl>
                                              <p:pRg st="7" end="7"/>
                                            </p:txEl>
                                          </p:spTgt>
                                        </p:tgtEl>
                                        <p:attrNameLst>
                                          <p:attrName>ppt_h</p:attrName>
                                        </p:attrNameLst>
                                      </p:cBhvr>
                                      <p:tavLst>
                                        <p:tav tm="0">
                                          <p:val>
                                            <p:strVal val="2/3*#ppt_h"/>
                                          </p:val>
                                        </p:tav>
                                        <p:tav tm="100000">
                                          <p:val>
                                            <p:strVal val="#ppt_h"/>
                                          </p:val>
                                        </p:tav>
                                      </p:tavLst>
                                    </p:anim>
                                  </p:childTnLst>
                                </p:cTn>
                              </p:par>
                              <p:par>
                                <p:cTn id="41" presetID="23" presetClass="entr" presetSubtype="272" fill="hold" grpId="0" nodeType="withEffect">
                                  <p:stCondLst>
                                    <p:cond delay="0"/>
                                  </p:stCondLst>
                                  <p:childTnLst>
                                    <p:set>
                                      <p:cBhvr>
                                        <p:cTn id="42" dur="1" fill="hold">
                                          <p:stCondLst>
                                            <p:cond delay="0"/>
                                          </p:stCondLst>
                                        </p:cTn>
                                        <p:tgtEl>
                                          <p:spTgt spid="206851">
                                            <p:txEl>
                                              <p:pRg st="8" end="8"/>
                                            </p:txEl>
                                          </p:spTgt>
                                        </p:tgtEl>
                                        <p:attrNameLst>
                                          <p:attrName>style.visibility</p:attrName>
                                        </p:attrNameLst>
                                      </p:cBhvr>
                                      <p:to>
                                        <p:strVal val="visible"/>
                                      </p:to>
                                    </p:set>
                                    <p:anim calcmode="lin" valueType="num">
                                      <p:cBhvr>
                                        <p:cTn id="43" dur="500" fill="hold"/>
                                        <p:tgtEl>
                                          <p:spTgt spid="206851">
                                            <p:txEl>
                                              <p:pRg st="8" end="8"/>
                                            </p:txEl>
                                          </p:spTgt>
                                        </p:tgtEl>
                                        <p:attrNameLst>
                                          <p:attrName>ppt_w</p:attrName>
                                        </p:attrNameLst>
                                      </p:cBhvr>
                                      <p:tavLst>
                                        <p:tav tm="0">
                                          <p:val>
                                            <p:strVal val="2/3*#ppt_w"/>
                                          </p:val>
                                        </p:tav>
                                        <p:tav tm="100000">
                                          <p:val>
                                            <p:strVal val="#ppt_w"/>
                                          </p:val>
                                        </p:tav>
                                      </p:tavLst>
                                    </p:anim>
                                    <p:anim calcmode="lin" valueType="num">
                                      <p:cBhvr>
                                        <p:cTn id="44" dur="500" fill="hold"/>
                                        <p:tgtEl>
                                          <p:spTgt spid="206851">
                                            <p:txEl>
                                              <p:pRg st="8" end="8"/>
                                            </p:txEl>
                                          </p:spTgt>
                                        </p:tgtEl>
                                        <p:attrNameLst>
                                          <p:attrName>ppt_h</p:attrName>
                                        </p:attrNameLst>
                                      </p:cBhvr>
                                      <p:tavLst>
                                        <p:tav tm="0">
                                          <p:val>
                                            <p:strVal val="2/3*#ppt_h"/>
                                          </p:val>
                                        </p:tav>
                                        <p:tav tm="100000">
                                          <p:val>
                                            <p:strVal val="#ppt_h"/>
                                          </p:val>
                                        </p:tav>
                                      </p:tavLst>
                                    </p:anim>
                                  </p:childTnLst>
                                </p:cTn>
                              </p:par>
                              <p:par>
                                <p:cTn id="45" presetID="23" presetClass="entr" presetSubtype="272" fill="hold" grpId="0" nodeType="withEffect">
                                  <p:stCondLst>
                                    <p:cond delay="0"/>
                                  </p:stCondLst>
                                  <p:childTnLst>
                                    <p:set>
                                      <p:cBhvr>
                                        <p:cTn id="46" dur="1" fill="hold">
                                          <p:stCondLst>
                                            <p:cond delay="0"/>
                                          </p:stCondLst>
                                        </p:cTn>
                                        <p:tgtEl>
                                          <p:spTgt spid="206851">
                                            <p:txEl>
                                              <p:pRg st="9" end="9"/>
                                            </p:txEl>
                                          </p:spTgt>
                                        </p:tgtEl>
                                        <p:attrNameLst>
                                          <p:attrName>style.visibility</p:attrName>
                                        </p:attrNameLst>
                                      </p:cBhvr>
                                      <p:to>
                                        <p:strVal val="visible"/>
                                      </p:to>
                                    </p:set>
                                    <p:anim calcmode="lin" valueType="num">
                                      <p:cBhvr>
                                        <p:cTn id="47" dur="500" fill="hold"/>
                                        <p:tgtEl>
                                          <p:spTgt spid="206851">
                                            <p:txEl>
                                              <p:pRg st="9" end="9"/>
                                            </p:txEl>
                                          </p:spTgt>
                                        </p:tgtEl>
                                        <p:attrNameLst>
                                          <p:attrName>ppt_w</p:attrName>
                                        </p:attrNameLst>
                                      </p:cBhvr>
                                      <p:tavLst>
                                        <p:tav tm="0">
                                          <p:val>
                                            <p:strVal val="2/3*#ppt_w"/>
                                          </p:val>
                                        </p:tav>
                                        <p:tav tm="100000">
                                          <p:val>
                                            <p:strVal val="#ppt_w"/>
                                          </p:val>
                                        </p:tav>
                                      </p:tavLst>
                                    </p:anim>
                                    <p:anim calcmode="lin" valueType="num">
                                      <p:cBhvr>
                                        <p:cTn id="48" dur="500" fill="hold"/>
                                        <p:tgtEl>
                                          <p:spTgt spid="206851">
                                            <p:txEl>
                                              <p:pRg st="9" end="9"/>
                                            </p:txEl>
                                          </p:spTgt>
                                        </p:tgtEl>
                                        <p:attrNameLst>
                                          <p:attrName>ppt_h</p:attrName>
                                        </p:attrNameLst>
                                      </p:cBhvr>
                                      <p:tavLst>
                                        <p:tav tm="0">
                                          <p:val>
                                            <p:strVal val="2/3*#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272" fill="hold" grpId="0" nodeType="clickEffect">
                                  <p:stCondLst>
                                    <p:cond delay="0"/>
                                  </p:stCondLst>
                                  <p:childTnLst>
                                    <p:set>
                                      <p:cBhvr>
                                        <p:cTn id="52" dur="1" fill="hold">
                                          <p:stCondLst>
                                            <p:cond delay="0"/>
                                          </p:stCondLst>
                                        </p:cTn>
                                        <p:tgtEl>
                                          <p:spTgt spid="206851">
                                            <p:txEl>
                                              <p:pRg st="10" end="10"/>
                                            </p:txEl>
                                          </p:spTgt>
                                        </p:tgtEl>
                                        <p:attrNameLst>
                                          <p:attrName>style.visibility</p:attrName>
                                        </p:attrNameLst>
                                      </p:cBhvr>
                                      <p:to>
                                        <p:strVal val="visible"/>
                                      </p:to>
                                    </p:set>
                                    <p:anim calcmode="lin" valueType="num">
                                      <p:cBhvr>
                                        <p:cTn id="53" dur="500" fill="hold"/>
                                        <p:tgtEl>
                                          <p:spTgt spid="206851">
                                            <p:txEl>
                                              <p:pRg st="10" end="10"/>
                                            </p:txEl>
                                          </p:spTgt>
                                        </p:tgtEl>
                                        <p:attrNameLst>
                                          <p:attrName>ppt_w</p:attrName>
                                        </p:attrNameLst>
                                      </p:cBhvr>
                                      <p:tavLst>
                                        <p:tav tm="0">
                                          <p:val>
                                            <p:strVal val="2/3*#ppt_w"/>
                                          </p:val>
                                        </p:tav>
                                        <p:tav tm="100000">
                                          <p:val>
                                            <p:strVal val="#ppt_w"/>
                                          </p:val>
                                        </p:tav>
                                      </p:tavLst>
                                    </p:anim>
                                    <p:anim calcmode="lin" valueType="num">
                                      <p:cBhvr>
                                        <p:cTn id="54" dur="500" fill="hold"/>
                                        <p:tgtEl>
                                          <p:spTgt spid="206851">
                                            <p:txEl>
                                              <p:pRg st="10" end="10"/>
                                            </p:txEl>
                                          </p:spTgt>
                                        </p:tgtEl>
                                        <p:attrNameLst>
                                          <p:attrName>ppt_h</p:attrName>
                                        </p:attrNameLst>
                                      </p:cBhvr>
                                      <p:tavLst>
                                        <p:tav tm="0">
                                          <p:val>
                                            <p:strVal val="2/3*#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272" fill="hold" grpId="0" nodeType="clickEffect">
                                  <p:stCondLst>
                                    <p:cond delay="0"/>
                                  </p:stCondLst>
                                  <p:childTnLst>
                                    <p:set>
                                      <p:cBhvr>
                                        <p:cTn id="58" dur="1" fill="hold">
                                          <p:stCondLst>
                                            <p:cond delay="0"/>
                                          </p:stCondLst>
                                        </p:cTn>
                                        <p:tgtEl>
                                          <p:spTgt spid="206851">
                                            <p:txEl>
                                              <p:pRg st="11" end="11"/>
                                            </p:txEl>
                                          </p:spTgt>
                                        </p:tgtEl>
                                        <p:attrNameLst>
                                          <p:attrName>style.visibility</p:attrName>
                                        </p:attrNameLst>
                                      </p:cBhvr>
                                      <p:to>
                                        <p:strVal val="visible"/>
                                      </p:to>
                                    </p:set>
                                    <p:anim calcmode="lin" valueType="num">
                                      <p:cBhvr>
                                        <p:cTn id="59" dur="500" fill="hold"/>
                                        <p:tgtEl>
                                          <p:spTgt spid="206851">
                                            <p:txEl>
                                              <p:pRg st="11" end="11"/>
                                            </p:txEl>
                                          </p:spTgt>
                                        </p:tgtEl>
                                        <p:attrNameLst>
                                          <p:attrName>ppt_w</p:attrName>
                                        </p:attrNameLst>
                                      </p:cBhvr>
                                      <p:tavLst>
                                        <p:tav tm="0">
                                          <p:val>
                                            <p:strVal val="2/3*#ppt_w"/>
                                          </p:val>
                                        </p:tav>
                                        <p:tav tm="100000">
                                          <p:val>
                                            <p:strVal val="#ppt_w"/>
                                          </p:val>
                                        </p:tav>
                                      </p:tavLst>
                                    </p:anim>
                                    <p:anim calcmode="lin" valueType="num">
                                      <p:cBhvr>
                                        <p:cTn id="60" dur="500" fill="hold"/>
                                        <p:tgtEl>
                                          <p:spTgt spid="206851">
                                            <p:txEl>
                                              <p:pRg st="11" end="11"/>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352800"/>
            <a:ext cx="7772400" cy="1362075"/>
          </a:xfrm>
        </p:spPr>
        <p:txBody>
          <a:bodyPr/>
          <a:lstStyle/>
          <a:p>
            <a:r>
              <a:rPr lang="en-US" dirty="0" smtClean="0"/>
              <a:t>Semantic resizing </a:t>
            </a:r>
            <a:endParaRPr lang="en-US" dirty="0"/>
          </a:p>
        </p:txBody>
      </p:sp>
    </p:spTree>
    <p:extLst>
      <p:ext uri="{BB962C8B-B14F-4D97-AF65-F5344CB8AC3E}">
        <p14:creationId xmlns:p14="http://schemas.microsoft.com/office/powerpoint/2010/main" val="183383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nechart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43294"/>
          </a:xfrm>
          <a:prstGeom prst="rect">
            <a:avLst/>
          </a:prstGeom>
        </p:spPr>
      </p:pic>
    </p:spTree>
    <p:extLst>
      <p:ext uri="{BB962C8B-B14F-4D97-AF65-F5344CB8AC3E}">
        <p14:creationId xmlns:p14="http://schemas.microsoft.com/office/powerpoint/2010/main" val="338389646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nechart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13" y="227978"/>
            <a:ext cx="5772150" cy="4562475"/>
          </a:xfrm>
          <a:prstGeom prst="rect">
            <a:avLst/>
          </a:prstGeom>
        </p:spPr>
      </p:pic>
    </p:spTree>
    <p:extLst>
      <p:ext uri="{BB962C8B-B14F-4D97-AF65-F5344CB8AC3E}">
        <p14:creationId xmlns:p14="http://schemas.microsoft.com/office/powerpoint/2010/main" val="213479874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nechart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13" y="227978"/>
            <a:ext cx="5772150" cy="4562475"/>
          </a:xfrm>
          <a:prstGeom prst="rect">
            <a:avLst/>
          </a:prstGeom>
        </p:spPr>
      </p:pic>
      <p:pic>
        <p:nvPicPr>
          <p:cNvPr id="4" name="Picture 3" descr="linechart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792" y="4790453"/>
            <a:ext cx="2305050" cy="1762125"/>
          </a:xfrm>
          <a:prstGeom prst="rect">
            <a:avLst/>
          </a:prstGeom>
        </p:spPr>
      </p:pic>
    </p:spTree>
    <p:extLst>
      <p:ext uri="{BB962C8B-B14F-4D97-AF65-F5344CB8AC3E}">
        <p14:creationId xmlns:p14="http://schemas.microsoft.com/office/powerpoint/2010/main" val="201438873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arkline-Demo-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730" y="155799"/>
            <a:ext cx="7081708" cy="6227671"/>
          </a:xfrm>
          <a:prstGeom prst="rect">
            <a:avLst/>
          </a:prstGeom>
          <a:ln>
            <a:solidFill>
              <a:schemeClr val="bg1"/>
            </a:solidFill>
          </a:ln>
        </p:spPr>
      </p:pic>
      <p:pic>
        <p:nvPicPr>
          <p:cNvPr id="4" name="Picture 3" descr="introduction-to-excel-sparklin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5817" y="4318425"/>
            <a:ext cx="5269268" cy="2375875"/>
          </a:xfrm>
          <a:prstGeom prst="rect">
            <a:avLst/>
          </a:prstGeom>
          <a:ln>
            <a:solidFill>
              <a:schemeClr val="bg1"/>
            </a:solidFill>
          </a:ln>
        </p:spPr>
      </p:pic>
    </p:spTree>
    <p:extLst>
      <p:ext uri="{BB962C8B-B14F-4D97-AF65-F5344CB8AC3E}">
        <p14:creationId xmlns:p14="http://schemas.microsoft.com/office/powerpoint/2010/main" val="41133757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Vidya Setlur</a:t>
            </a:r>
            <a:endParaRPr lang="en-US" dirty="0"/>
          </a:p>
        </p:txBody>
      </p:sp>
      <p:sp>
        <p:nvSpPr>
          <p:cNvPr id="5" name="Content Placeholder 4"/>
          <p:cNvSpPr>
            <a:spLocks noGrp="1"/>
          </p:cNvSpPr>
          <p:nvPr>
            <p:ph sz="half" idx="2"/>
          </p:nvPr>
        </p:nvSpPr>
        <p:spPr/>
        <p:txBody>
          <a:bodyPr>
            <a:normAutofit fontScale="92500" lnSpcReduction="10000"/>
          </a:bodyPr>
          <a:lstStyle/>
          <a:p>
            <a:r>
              <a:rPr lang="en-US" dirty="0" smtClean="0"/>
              <a:t>Background in computer graphics, mobile and natural language processing.</a:t>
            </a:r>
          </a:p>
          <a:p>
            <a:r>
              <a:rPr lang="en-US" dirty="0"/>
              <a:t>PhD from Northwestern University in </a:t>
            </a:r>
            <a:r>
              <a:rPr lang="en-US" dirty="0" smtClean="0"/>
              <a:t>2005</a:t>
            </a:r>
          </a:p>
          <a:p>
            <a:r>
              <a:rPr lang="en-US" dirty="0" smtClean="0"/>
              <a:t>Currently at Tableau Research</a:t>
            </a:r>
          </a:p>
          <a:p>
            <a:r>
              <a:rPr lang="en-US" dirty="0" smtClean="0"/>
              <a:t>Previously worked at Nokia Research for 7 years</a:t>
            </a:r>
          </a:p>
        </p:txBody>
      </p:sp>
      <p:pic>
        <p:nvPicPr>
          <p:cNvPr id="8" name="Content Placeholder 7"/>
          <p:cNvPicPr>
            <a:picLocks noGrp="1" noChangeAspect="1"/>
          </p:cNvPicPr>
          <p:nvPr>
            <p:ph sz="half" idx="1"/>
          </p:nvPr>
        </p:nvPicPr>
        <p:blipFill>
          <a:blip r:embed="rId2"/>
          <a:srcRect t="2482" b="2482"/>
          <a:stretch>
            <a:fillRect/>
          </a:stretch>
        </p:blipFill>
        <p:spPr/>
      </p:pic>
    </p:spTree>
    <p:extLst>
      <p:ext uri="{BB962C8B-B14F-4D97-AF65-F5344CB8AC3E}">
        <p14:creationId xmlns:p14="http://schemas.microsoft.com/office/powerpoint/2010/main" val="3428024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62631" y="2086009"/>
            <a:ext cx="8229600" cy="1143000"/>
          </a:xfrm>
        </p:spPr>
        <p:txBody>
          <a:bodyPr>
            <a:normAutofit fontScale="90000"/>
          </a:bodyPr>
          <a:lstStyle/>
          <a:p>
            <a:r>
              <a:rPr lang="en-US" dirty="0" smtClean="0"/>
              <a:t>How can we render visualizations effectively at different sizes?</a:t>
            </a:r>
            <a:endParaRPr lang="en-US" dirty="0"/>
          </a:p>
        </p:txBody>
      </p:sp>
    </p:spTree>
    <p:extLst>
      <p:ext uri="{BB962C8B-B14F-4D97-AF65-F5344CB8AC3E}">
        <p14:creationId xmlns:p14="http://schemas.microsoft.com/office/powerpoint/2010/main" val="331438992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Cartographic Generalization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“Process of </a:t>
            </a:r>
            <a:r>
              <a:rPr lang="en-US" dirty="0"/>
              <a:t>selecting and representing information of a map in a way that adapts to the scale of the display medium of the </a:t>
            </a:r>
            <a:r>
              <a:rPr lang="en-US" dirty="0" smtClean="0"/>
              <a:t>map.”</a:t>
            </a:r>
          </a:p>
          <a:p>
            <a:endParaRPr lang="en-US" dirty="0"/>
          </a:p>
          <a:p>
            <a:pPr marL="0" indent="0">
              <a:buNone/>
            </a:pPr>
            <a:endParaRPr lang="en-US" dirty="0" smtClean="0"/>
          </a:p>
          <a:p>
            <a:pPr marL="0" indent="0">
              <a:buNone/>
            </a:pPr>
            <a:endParaRPr lang="en-US" dirty="0"/>
          </a:p>
          <a:p>
            <a:pPr marL="0" indent="0">
              <a:buNone/>
            </a:pPr>
            <a:endParaRPr lang="en-US" sz="2000" dirty="0" smtClean="0"/>
          </a:p>
          <a:p>
            <a:pPr marL="0" indent="0">
              <a:buNone/>
            </a:pPr>
            <a:endParaRPr lang="en-US" sz="2000" dirty="0"/>
          </a:p>
          <a:p>
            <a:pPr marL="0" indent="0">
              <a:buNone/>
            </a:pPr>
            <a:r>
              <a:rPr lang="en-US" sz="2000" dirty="0" smtClean="0">
                <a:solidFill>
                  <a:srgbClr val="FFFF00"/>
                </a:solidFill>
              </a:rPr>
              <a:t>Ref</a:t>
            </a:r>
            <a:r>
              <a:rPr lang="en-US" sz="2000" dirty="0">
                <a:solidFill>
                  <a:srgbClr val="FFFF00"/>
                </a:solidFill>
              </a:rPr>
              <a:t>: </a:t>
            </a:r>
            <a:r>
              <a:rPr lang="en-US" sz="2000" dirty="0">
                <a:solidFill>
                  <a:srgbClr val="FFFF00"/>
                </a:solidFill>
                <a:hlinkClick r:id="rId2"/>
              </a:rPr>
              <a:t>http://wiki.gis.com/wiki/index.php/</a:t>
            </a:r>
            <a:r>
              <a:rPr lang="en-US" sz="2000" dirty="0" smtClean="0">
                <a:solidFill>
                  <a:srgbClr val="FFFF00"/>
                </a:solidFill>
                <a:hlinkClick r:id="rId2"/>
              </a:rPr>
              <a:t>Cartographic_generalization</a:t>
            </a:r>
            <a:r>
              <a:rPr lang="en-US" sz="2000" dirty="0" smtClean="0">
                <a:solidFill>
                  <a:srgbClr val="FFFF00"/>
                </a:solidFill>
              </a:rPr>
              <a:t>,</a:t>
            </a:r>
          </a:p>
          <a:p>
            <a:pPr marL="0" indent="0">
              <a:buNone/>
            </a:pPr>
            <a:r>
              <a:rPr lang="en-US" sz="2000" i="1" dirty="0" smtClean="0">
                <a:solidFill>
                  <a:srgbClr val="FFFF00"/>
                </a:solidFill>
              </a:rPr>
              <a:t>How </a:t>
            </a:r>
            <a:r>
              <a:rPr lang="en-US" sz="2000" i="1" dirty="0">
                <a:solidFill>
                  <a:srgbClr val="FFFF00"/>
                </a:solidFill>
              </a:rPr>
              <a:t>Maps Work, </a:t>
            </a:r>
            <a:r>
              <a:rPr lang="en-US" sz="2000" dirty="0" smtClean="0">
                <a:solidFill>
                  <a:srgbClr val="FFFF00"/>
                </a:solidFill>
              </a:rPr>
              <a:t>Alan </a:t>
            </a:r>
            <a:r>
              <a:rPr lang="en-US" sz="2000" dirty="0" err="1" smtClean="0">
                <a:solidFill>
                  <a:srgbClr val="FFFF00"/>
                </a:solidFill>
              </a:rPr>
              <a:t>Maceachren</a:t>
            </a:r>
            <a:endParaRPr lang="en-US" sz="2000" dirty="0" smtClean="0">
              <a:solidFill>
                <a:srgbClr val="FFFF00"/>
              </a:solidFill>
            </a:endParaRPr>
          </a:p>
          <a:p>
            <a:pPr marL="0" indent="0">
              <a:buNone/>
            </a:pPr>
            <a:endParaRPr lang="en-US" sz="2000" dirty="0"/>
          </a:p>
        </p:txBody>
      </p:sp>
    </p:spTree>
    <p:extLst>
      <p:ext uri="{BB962C8B-B14F-4D97-AF65-F5344CB8AC3E}">
        <p14:creationId xmlns:p14="http://schemas.microsoft.com/office/powerpoint/2010/main" val="218448823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ddopera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3138" y="380521"/>
            <a:ext cx="5782681" cy="2084997"/>
          </a:xfrm>
          <a:prstGeom prst="rect">
            <a:avLst/>
          </a:prstGeom>
        </p:spPr>
      </p:pic>
      <p:sp>
        <p:nvSpPr>
          <p:cNvPr id="14" name="TextBox 13"/>
          <p:cNvSpPr txBox="1"/>
          <p:nvPr/>
        </p:nvSpPr>
        <p:spPr>
          <a:xfrm>
            <a:off x="3922143" y="5622663"/>
            <a:ext cx="1294959" cy="369332"/>
          </a:xfrm>
          <a:prstGeom prst="rect">
            <a:avLst/>
          </a:prstGeom>
          <a:noFill/>
        </p:spPr>
        <p:txBody>
          <a:bodyPr wrap="square" rtlCol="0">
            <a:spAutoFit/>
          </a:bodyPr>
          <a:lstStyle/>
          <a:p>
            <a:pPr algn="ctr"/>
            <a:r>
              <a:rPr lang="en-US" dirty="0" smtClean="0"/>
              <a:t>Elimination</a:t>
            </a:r>
            <a:endParaRPr lang="en-US" dirty="0"/>
          </a:p>
        </p:txBody>
      </p:sp>
      <p:pic>
        <p:nvPicPr>
          <p:cNvPr id="15" name="Picture 14" descr="elimination_operat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138" y="3518453"/>
            <a:ext cx="5782681" cy="2104210"/>
          </a:xfrm>
          <a:prstGeom prst="rect">
            <a:avLst/>
          </a:prstGeom>
        </p:spPr>
      </p:pic>
      <p:sp>
        <p:nvSpPr>
          <p:cNvPr id="16" name="TextBox 15"/>
          <p:cNvSpPr txBox="1"/>
          <p:nvPr/>
        </p:nvSpPr>
        <p:spPr>
          <a:xfrm>
            <a:off x="4074543" y="2580562"/>
            <a:ext cx="1045931" cy="369332"/>
          </a:xfrm>
          <a:prstGeom prst="rect">
            <a:avLst/>
          </a:prstGeom>
          <a:noFill/>
        </p:spPr>
        <p:txBody>
          <a:bodyPr wrap="square" rtlCol="0">
            <a:spAutoFit/>
          </a:bodyPr>
          <a:lstStyle/>
          <a:p>
            <a:pPr algn="ctr"/>
            <a:r>
              <a:rPr lang="en-US" dirty="0" smtClean="0"/>
              <a:t>Addition</a:t>
            </a:r>
            <a:endParaRPr lang="en-US" dirty="0"/>
          </a:p>
        </p:txBody>
      </p:sp>
    </p:spTree>
    <p:extLst>
      <p:ext uri="{BB962C8B-B14F-4D97-AF65-F5344CB8AC3E}">
        <p14:creationId xmlns:p14="http://schemas.microsoft.com/office/powerpoint/2010/main" val="42011029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xaggerate_opera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3982" y="286398"/>
            <a:ext cx="6217012" cy="2168399"/>
          </a:xfrm>
          <a:prstGeom prst="rect">
            <a:avLst/>
          </a:prstGeom>
        </p:spPr>
      </p:pic>
      <p:sp>
        <p:nvSpPr>
          <p:cNvPr id="6" name="TextBox 5"/>
          <p:cNvSpPr txBox="1"/>
          <p:nvPr/>
        </p:nvSpPr>
        <p:spPr>
          <a:xfrm>
            <a:off x="2515198" y="2477259"/>
            <a:ext cx="4108962" cy="369332"/>
          </a:xfrm>
          <a:prstGeom prst="rect">
            <a:avLst/>
          </a:prstGeom>
          <a:noFill/>
        </p:spPr>
        <p:txBody>
          <a:bodyPr wrap="square" rtlCol="0">
            <a:spAutoFit/>
          </a:bodyPr>
          <a:lstStyle/>
          <a:p>
            <a:pPr algn="ctr"/>
            <a:r>
              <a:rPr lang="en-US" dirty="0" smtClean="0"/>
              <a:t>Exaggeration</a:t>
            </a:r>
            <a:endParaRPr lang="en-US" dirty="0"/>
          </a:p>
        </p:txBody>
      </p:sp>
      <p:pic>
        <p:nvPicPr>
          <p:cNvPr id="7" name="Picture 6" descr="simplify_operat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3982" y="3656169"/>
            <a:ext cx="6217012" cy="2190723"/>
          </a:xfrm>
          <a:prstGeom prst="rect">
            <a:avLst/>
          </a:prstGeom>
        </p:spPr>
      </p:pic>
      <p:sp>
        <p:nvSpPr>
          <p:cNvPr id="8" name="TextBox 7"/>
          <p:cNvSpPr txBox="1"/>
          <p:nvPr/>
        </p:nvSpPr>
        <p:spPr>
          <a:xfrm>
            <a:off x="2667598" y="5846892"/>
            <a:ext cx="4108962" cy="369332"/>
          </a:xfrm>
          <a:prstGeom prst="rect">
            <a:avLst/>
          </a:prstGeom>
          <a:noFill/>
        </p:spPr>
        <p:txBody>
          <a:bodyPr wrap="square" rtlCol="0">
            <a:spAutoFit/>
          </a:bodyPr>
          <a:lstStyle/>
          <a:p>
            <a:pPr algn="ctr"/>
            <a:r>
              <a:rPr lang="en-US" dirty="0" smtClean="0"/>
              <a:t>Simplification</a:t>
            </a:r>
            <a:endParaRPr lang="en-US" dirty="0"/>
          </a:p>
        </p:txBody>
      </p:sp>
    </p:spTree>
    <p:extLst>
      <p:ext uri="{BB962C8B-B14F-4D97-AF65-F5344CB8AC3E}">
        <p14:creationId xmlns:p14="http://schemas.microsoft.com/office/powerpoint/2010/main" val="345810158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ggregation_opera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6739" y="21497"/>
            <a:ext cx="5004505" cy="1754974"/>
          </a:xfrm>
          <a:prstGeom prst="rect">
            <a:avLst/>
          </a:prstGeom>
        </p:spPr>
      </p:pic>
      <p:sp>
        <p:nvSpPr>
          <p:cNvPr id="5" name="TextBox 4"/>
          <p:cNvSpPr txBox="1"/>
          <p:nvPr/>
        </p:nvSpPr>
        <p:spPr>
          <a:xfrm>
            <a:off x="2602358" y="1691421"/>
            <a:ext cx="4108962" cy="369332"/>
          </a:xfrm>
          <a:prstGeom prst="rect">
            <a:avLst/>
          </a:prstGeom>
          <a:noFill/>
        </p:spPr>
        <p:txBody>
          <a:bodyPr wrap="square" rtlCol="0">
            <a:spAutoFit/>
          </a:bodyPr>
          <a:lstStyle/>
          <a:p>
            <a:pPr algn="ctr"/>
            <a:r>
              <a:rPr lang="en-US" dirty="0" smtClean="0"/>
              <a:t>Aggregation (increased dimensionality)</a:t>
            </a:r>
            <a:endParaRPr lang="en-US" dirty="0"/>
          </a:p>
        </p:txBody>
      </p:sp>
      <p:pic>
        <p:nvPicPr>
          <p:cNvPr id="6" name="Picture 5" descr="collapse_operat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6739" y="2321539"/>
            <a:ext cx="5004505" cy="1750303"/>
          </a:xfrm>
          <a:prstGeom prst="rect">
            <a:avLst/>
          </a:prstGeom>
        </p:spPr>
      </p:pic>
      <p:sp>
        <p:nvSpPr>
          <p:cNvPr id="7" name="TextBox 6"/>
          <p:cNvSpPr txBox="1"/>
          <p:nvPr/>
        </p:nvSpPr>
        <p:spPr>
          <a:xfrm>
            <a:off x="2801580" y="4001360"/>
            <a:ext cx="4108962" cy="369332"/>
          </a:xfrm>
          <a:prstGeom prst="rect">
            <a:avLst/>
          </a:prstGeom>
          <a:noFill/>
        </p:spPr>
        <p:txBody>
          <a:bodyPr wrap="square" rtlCol="0">
            <a:spAutoFit/>
          </a:bodyPr>
          <a:lstStyle/>
          <a:p>
            <a:pPr algn="ctr"/>
            <a:r>
              <a:rPr lang="en-US" dirty="0" smtClean="0"/>
              <a:t>Collapse (decreased dimensionality)</a:t>
            </a:r>
            <a:endParaRPr lang="en-US" dirty="0"/>
          </a:p>
        </p:txBody>
      </p:sp>
      <p:pic>
        <p:nvPicPr>
          <p:cNvPr id="8" name="Picture 7" descr="merge_operato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6739" y="4725323"/>
            <a:ext cx="5004505" cy="1736892"/>
          </a:xfrm>
          <a:prstGeom prst="rect">
            <a:avLst/>
          </a:prstGeom>
        </p:spPr>
      </p:pic>
      <p:sp>
        <p:nvSpPr>
          <p:cNvPr id="9" name="TextBox 8"/>
          <p:cNvSpPr txBox="1"/>
          <p:nvPr/>
        </p:nvSpPr>
        <p:spPr>
          <a:xfrm>
            <a:off x="2801580" y="6432066"/>
            <a:ext cx="4108962" cy="369332"/>
          </a:xfrm>
          <a:prstGeom prst="rect">
            <a:avLst/>
          </a:prstGeom>
          <a:noFill/>
        </p:spPr>
        <p:txBody>
          <a:bodyPr wrap="square" rtlCol="0">
            <a:spAutoFit/>
          </a:bodyPr>
          <a:lstStyle/>
          <a:p>
            <a:pPr algn="ctr"/>
            <a:r>
              <a:rPr lang="en-US" dirty="0" smtClean="0"/>
              <a:t>Merge (equal dimensionality)</a:t>
            </a:r>
            <a:endParaRPr lang="en-US" dirty="0"/>
          </a:p>
        </p:txBody>
      </p:sp>
    </p:spTree>
    <p:extLst>
      <p:ext uri="{BB962C8B-B14F-4D97-AF65-F5344CB8AC3E}">
        <p14:creationId xmlns:p14="http://schemas.microsoft.com/office/powerpoint/2010/main" val="323013509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classify_opera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8683" y="331457"/>
            <a:ext cx="5889479" cy="2077078"/>
          </a:xfrm>
          <a:prstGeom prst="rect">
            <a:avLst/>
          </a:prstGeom>
        </p:spPr>
      </p:pic>
      <p:sp>
        <p:nvSpPr>
          <p:cNvPr id="5" name="TextBox 4"/>
          <p:cNvSpPr txBox="1"/>
          <p:nvPr/>
        </p:nvSpPr>
        <p:spPr>
          <a:xfrm>
            <a:off x="3813063" y="2406234"/>
            <a:ext cx="1640652" cy="369332"/>
          </a:xfrm>
          <a:prstGeom prst="rect">
            <a:avLst/>
          </a:prstGeom>
          <a:noFill/>
        </p:spPr>
        <p:txBody>
          <a:bodyPr wrap="square" rtlCol="0">
            <a:spAutoFit/>
          </a:bodyPr>
          <a:lstStyle/>
          <a:p>
            <a:pPr algn="ctr"/>
            <a:r>
              <a:rPr lang="en-US" dirty="0" smtClean="0"/>
              <a:t>Reclassification</a:t>
            </a:r>
            <a:endParaRPr lang="en-US" dirty="0"/>
          </a:p>
        </p:txBody>
      </p:sp>
      <p:pic>
        <p:nvPicPr>
          <p:cNvPr id="6" name="Picture 5" descr="reorder_operat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8683" y="3693527"/>
            <a:ext cx="5889479" cy="2066836"/>
          </a:xfrm>
          <a:prstGeom prst="rect">
            <a:avLst/>
          </a:prstGeom>
        </p:spPr>
      </p:pic>
      <p:sp>
        <p:nvSpPr>
          <p:cNvPr id="7" name="TextBox 6"/>
          <p:cNvSpPr txBox="1"/>
          <p:nvPr/>
        </p:nvSpPr>
        <p:spPr>
          <a:xfrm>
            <a:off x="3778687" y="5747911"/>
            <a:ext cx="1640652" cy="369332"/>
          </a:xfrm>
          <a:prstGeom prst="rect">
            <a:avLst/>
          </a:prstGeom>
          <a:noFill/>
        </p:spPr>
        <p:txBody>
          <a:bodyPr wrap="square" rtlCol="0">
            <a:spAutoFit/>
          </a:bodyPr>
          <a:lstStyle/>
          <a:p>
            <a:pPr algn="ctr"/>
            <a:r>
              <a:rPr lang="en-US" dirty="0" smtClean="0"/>
              <a:t>Reordering</a:t>
            </a:r>
            <a:endParaRPr lang="en-US" dirty="0"/>
          </a:p>
        </p:txBody>
      </p:sp>
    </p:spTree>
    <p:extLst>
      <p:ext uri="{BB962C8B-B14F-4D97-AF65-F5344CB8AC3E}">
        <p14:creationId xmlns:p14="http://schemas.microsoft.com/office/powerpoint/2010/main" val="171747541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ypification_operat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81266"/>
            <a:ext cx="4335942" cy="1511456"/>
          </a:xfrm>
          <a:prstGeom prst="rect">
            <a:avLst/>
          </a:prstGeom>
        </p:spPr>
      </p:pic>
      <p:sp>
        <p:nvSpPr>
          <p:cNvPr id="3" name="TextBox 2"/>
          <p:cNvSpPr txBox="1"/>
          <p:nvPr/>
        </p:nvSpPr>
        <p:spPr>
          <a:xfrm>
            <a:off x="1562294" y="1823099"/>
            <a:ext cx="1640652" cy="369332"/>
          </a:xfrm>
          <a:prstGeom prst="rect">
            <a:avLst/>
          </a:prstGeom>
          <a:noFill/>
        </p:spPr>
        <p:txBody>
          <a:bodyPr wrap="square" rtlCol="0">
            <a:spAutoFit/>
          </a:bodyPr>
          <a:lstStyle/>
          <a:p>
            <a:pPr algn="ctr"/>
            <a:r>
              <a:rPr lang="en-US" dirty="0" err="1" smtClean="0"/>
              <a:t>Typification</a:t>
            </a:r>
            <a:endParaRPr lang="en-US" dirty="0"/>
          </a:p>
        </p:txBody>
      </p:sp>
      <p:pic>
        <p:nvPicPr>
          <p:cNvPr id="4" name="Picture 3" descr="icon_operato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3305255"/>
            <a:ext cx="4335942" cy="1516477"/>
          </a:xfrm>
          <a:prstGeom prst="rect">
            <a:avLst/>
          </a:prstGeom>
        </p:spPr>
      </p:pic>
      <p:sp>
        <p:nvSpPr>
          <p:cNvPr id="5" name="TextBox 4"/>
          <p:cNvSpPr txBox="1"/>
          <p:nvPr/>
        </p:nvSpPr>
        <p:spPr>
          <a:xfrm>
            <a:off x="1220237" y="4786987"/>
            <a:ext cx="2652149" cy="369332"/>
          </a:xfrm>
          <a:prstGeom prst="rect">
            <a:avLst/>
          </a:prstGeom>
          <a:noFill/>
        </p:spPr>
        <p:txBody>
          <a:bodyPr wrap="square" rtlCol="0">
            <a:spAutoFit/>
          </a:bodyPr>
          <a:lstStyle/>
          <a:p>
            <a:pPr algn="ctr"/>
            <a:r>
              <a:rPr lang="en-US" dirty="0" smtClean="0"/>
              <a:t>Iconicity adjustment</a:t>
            </a:r>
            <a:endParaRPr lang="en-US" dirty="0"/>
          </a:p>
        </p:txBody>
      </p:sp>
      <p:pic>
        <p:nvPicPr>
          <p:cNvPr id="6" name="Picture 5" descr="shape_operato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65767" y="381266"/>
            <a:ext cx="4399633" cy="1527824"/>
          </a:xfrm>
          <a:prstGeom prst="rect">
            <a:avLst/>
          </a:prstGeom>
        </p:spPr>
      </p:pic>
      <p:sp>
        <p:nvSpPr>
          <p:cNvPr id="7" name="TextBox 6"/>
          <p:cNvSpPr txBox="1"/>
          <p:nvPr/>
        </p:nvSpPr>
        <p:spPr>
          <a:xfrm>
            <a:off x="5711593" y="1892722"/>
            <a:ext cx="2157693" cy="369332"/>
          </a:xfrm>
          <a:prstGeom prst="rect">
            <a:avLst/>
          </a:prstGeom>
          <a:noFill/>
        </p:spPr>
        <p:txBody>
          <a:bodyPr wrap="square" rtlCol="0">
            <a:spAutoFit/>
          </a:bodyPr>
          <a:lstStyle/>
          <a:p>
            <a:pPr algn="ctr"/>
            <a:r>
              <a:rPr lang="en-US" dirty="0" smtClean="0"/>
              <a:t>Shape adjustment</a:t>
            </a:r>
            <a:endParaRPr lang="en-US" dirty="0"/>
          </a:p>
        </p:txBody>
      </p:sp>
      <p:pic>
        <p:nvPicPr>
          <p:cNvPr id="8" name="Picture 7" descr="color_operato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2624" y="3305254"/>
            <a:ext cx="4331742" cy="1516477"/>
          </a:xfrm>
          <a:prstGeom prst="rect">
            <a:avLst/>
          </a:prstGeom>
        </p:spPr>
      </p:pic>
      <p:sp>
        <p:nvSpPr>
          <p:cNvPr id="10" name="TextBox 9"/>
          <p:cNvSpPr txBox="1"/>
          <p:nvPr/>
        </p:nvSpPr>
        <p:spPr>
          <a:xfrm>
            <a:off x="5291845" y="4842535"/>
            <a:ext cx="2652149" cy="369332"/>
          </a:xfrm>
          <a:prstGeom prst="rect">
            <a:avLst/>
          </a:prstGeom>
          <a:noFill/>
        </p:spPr>
        <p:txBody>
          <a:bodyPr wrap="square" rtlCol="0">
            <a:spAutoFit/>
          </a:bodyPr>
          <a:lstStyle/>
          <a:p>
            <a:pPr algn="ctr"/>
            <a:r>
              <a:rPr lang="en-US" dirty="0" smtClean="0"/>
              <a:t>Color adjustment</a:t>
            </a:r>
            <a:endParaRPr lang="en-US" dirty="0"/>
          </a:p>
        </p:txBody>
      </p:sp>
    </p:spTree>
    <p:extLst>
      <p:ext uri="{BB962C8B-B14F-4D97-AF65-F5344CB8AC3E}">
        <p14:creationId xmlns:p14="http://schemas.microsoft.com/office/powerpoint/2010/main" val="88836370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liminate_labeloperat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19383"/>
            <a:ext cx="4388766" cy="1539307"/>
          </a:xfrm>
          <a:prstGeom prst="rect">
            <a:avLst/>
          </a:prstGeom>
        </p:spPr>
      </p:pic>
      <p:sp>
        <p:nvSpPr>
          <p:cNvPr id="3" name="TextBox 2"/>
          <p:cNvSpPr txBox="1"/>
          <p:nvPr/>
        </p:nvSpPr>
        <p:spPr>
          <a:xfrm>
            <a:off x="1083271" y="2232714"/>
            <a:ext cx="2353316" cy="369332"/>
          </a:xfrm>
          <a:prstGeom prst="rect">
            <a:avLst/>
          </a:prstGeom>
          <a:noFill/>
        </p:spPr>
        <p:txBody>
          <a:bodyPr wrap="square" rtlCol="0">
            <a:spAutoFit/>
          </a:bodyPr>
          <a:lstStyle/>
          <a:p>
            <a:pPr algn="ctr"/>
            <a:r>
              <a:rPr lang="en-US" dirty="0" smtClean="0"/>
              <a:t>Label Elimination</a:t>
            </a:r>
            <a:endParaRPr lang="en-US" dirty="0"/>
          </a:p>
        </p:txBody>
      </p:sp>
      <p:pic>
        <p:nvPicPr>
          <p:cNvPr id="4" name="Picture 3" descr="label_operato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7735" y="719383"/>
            <a:ext cx="4432700" cy="1539307"/>
          </a:xfrm>
          <a:prstGeom prst="rect">
            <a:avLst/>
          </a:prstGeom>
        </p:spPr>
      </p:pic>
      <p:sp>
        <p:nvSpPr>
          <p:cNvPr id="5" name="TextBox 4"/>
          <p:cNvSpPr txBox="1"/>
          <p:nvPr/>
        </p:nvSpPr>
        <p:spPr>
          <a:xfrm>
            <a:off x="5690291" y="2223458"/>
            <a:ext cx="2353316" cy="369332"/>
          </a:xfrm>
          <a:prstGeom prst="rect">
            <a:avLst/>
          </a:prstGeom>
          <a:noFill/>
        </p:spPr>
        <p:txBody>
          <a:bodyPr wrap="square" rtlCol="0">
            <a:spAutoFit/>
          </a:bodyPr>
          <a:lstStyle/>
          <a:p>
            <a:pPr algn="ctr"/>
            <a:r>
              <a:rPr lang="en-US" dirty="0" smtClean="0"/>
              <a:t>Label Insertion</a:t>
            </a:r>
            <a:endParaRPr lang="en-US" dirty="0"/>
          </a:p>
        </p:txBody>
      </p:sp>
      <p:pic>
        <p:nvPicPr>
          <p:cNvPr id="6" name="Picture 5" descr="adjust_appearanceoperato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370016"/>
            <a:ext cx="4432701" cy="1540389"/>
          </a:xfrm>
          <a:prstGeom prst="rect">
            <a:avLst/>
          </a:prstGeom>
        </p:spPr>
      </p:pic>
      <p:sp>
        <p:nvSpPr>
          <p:cNvPr id="7" name="TextBox 6"/>
          <p:cNvSpPr txBox="1"/>
          <p:nvPr/>
        </p:nvSpPr>
        <p:spPr>
          <a:xfrm>
            <a:off x="1036447" y="4864873"/>
            <a:ext cx="2353316" cy="369332"/>
          </a:xfrm>
          <a:prstGeom prst="rect">
            <a:avLst/>
          </a:prstGeom>
          <a:noFill/>
        </p:spPr>
        <p:txBody>
          <a:bodyPr wrap="square" rtlCol="0">
            <a:spAutoFit/>
          </a:bodyPr>
          <a:lstStyle/>
          <a:p>
            <a:pPr algn="ctr"/>
            <a:r>
              <a:rPr lang="en-US" dirty="0" smtClean="0"/>
              <a:t>Label Appearance</a:t>
            </a:r>
            <a:endParaRPr lang="en-US" dirty="0"/>
          </a:p>
        </p:txBody>
      </p:sp>
      <p:pic>
        <p:nvPicPr>
          <p:cNvPr id="8" name="Picture 7" descr="adjust_positionoperato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8062" y="3366599"/>
            <a:ext cx="4392373" cy="1543805"/>
          </a:xfrm>
          <a:prstGeom prst="rect">
            <a:avLst/>
          </a:prstGeom>
        </p:spPr>
      </p:pic>
      <p:sp>
        <p:nvSpPr>
          <p:cNvPr id="9" name="TextBox 8"/>
          <p:cNvSpPr txBox="1"/>
          <p:nvPr/>
        </p:nvSpPr>
        <p:spPr>
          <a:xfrm>
            <a:off x="5422324" y="4910404"/>
            <a:ext cx="2353316" cy="369332"/>
          </a:xfrm>
          <a:prstGeom prst="rect">
            <a:avLst/>
          </a:prstGeom>
          <a:noFill/>
        </p:spPr>
        <p:txBody>
          <a:bodyPr wrap="square" rtlCol="0">
            <a:spAutoFit/>
          </a:bodyPr>
          <a:lstStyle/>
          <a:p>
            <a:pPr algn="ctr"/>
            <a:r>
              <a:rPr lang="en-US" dirty="0" smtClean="0"/>
              <a:t>Label Positioning</a:t>
            </a:r>
            <a:endParaRPr lang="en-US" dirty="0"/>
          </a:p>
        </p:txBody>
      </p:sp>
    </p:spTree>
    <p:extLst>
      <p:ext uri="{BB962C8B-B14F-4D97-AF65-F5344CB8AC3E}">
        <p14:creationId xmlns:p14="http://schemas.microsoft.com/office/powerpoint/2010/main" val="27512730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principles</a:t>
            </a:r>
            <a:endParaRPr lang="en-US" dirty="0"/>
          </a:p>
        </p:txBody>
      </p:sp>
      <p:sp>
        <p:nvSpPr>
          <p:cNvPr id="3" name="Content Placeholder 2"/>
          <p:cNvSpPr>
            <a:spLocks noGrp="1"/>
          </p:cNvSpPr>
          <p:nvPr>
            <p:ph idx="1"/>
          </p:nvPr>
        </p:nvSpPr>
        <p:spPr/>
        <p:txBody>
          <a:bodyPr>
            <a:normAutofit/>
          </a:bodyPr>
          <a:lstStyle/>
          <a:p>
            <a:r>
              <a:rPr lang="en-US" dirty="0" smtClean="0"/>
              <a:t>Take into account the </a:t>
            </a:r>
            <a:r>
              <a:rPr lang="en-US" dirty="0" smtClean="0">
                <a:solidFill>
                  <a:srgbClr val="FFFF00"/>
                </a:solidFill>
              </a:rPr>
              <a:t>data semantics</a:t>
            </a:r>
            <a:r>
              <a:rPr lang="en-US" dirty="0" smtClean="0"/>
              <a:t>. </a:t>
            </a:r>
          </a:p>
          <a:p>
            <a:r>
              <a:rPr lang="en-US" dirty="0" smtClean="0">
                <a:solidFill>
                  <a:srgbClr val="FFFF00"/>
                </a:solidFill>
              </a:rPr>
              <a:t>Emphasize the </a:t>
            </a:r>
            <a:r>
              <a:rPr lang="en-US" dirty="0">
                <a:solidFill>
                  <a:srgbClr val="FFFF00"/>
                </a:solidFill>
              </a:rPr>
              <a:t>most important </a:t>
            </a:r>
            <a:r>
              <a:rPr lang="en-US" dirty="0" smtClean="0"/>
              <a:t>elements </a:t>
            </a:r>
            <a:r>
              <a:rPr lang="en-US" dirty="0"/>
              <a:t>while still representing the </a:t>
            </a:r>
            <a:r>
              <a:rPr lang="en-US" dirty="0" smtClean="0"/>
              <a:t>view </a:t>
            </a:r>
            <a:r>
              <a:rPr lang="en-US" dirty="0"/>
              <a:t>in the most faithful and recognizable way</a:t>
            </a:r>
            <a:r>
              <a:rPr lang="en-US" dirty="0" smtClean="0"/>
              <a:t>.</a:t>
            </a:r>
          </a:p>
          <a:p>
            <a:r>
              <a:rPr lang="en-US" dirty="0" smtClean="0"/>
              <a:t> </a:t>
            </a:r>
            <a:r>
              <a:rPr lang="en-US" dirty="0"/>
              <a:t>The </a:t>
            </a:r>
            <a:r>
              <a:rPr lang="en-US" dirty="0">
                <a:solidFill>
                  <a:srgbClr val="FFFF00"/>
                </a:solidFill>
              </a:rPr>
              <a:t>level of detail </a:t>
            </a:r>
            <a:r>
              <a:rPr lang="en-US" dirty="0"/>
              <a:t>and </a:t>
            </a:r>
            <a:r>
              <a:rPr lang="en-US" dirty="0">
                <a:solidFill>
                  <a:srgbClr val="FFFF00"/>
                </a:solidFill>
              </a:rPr>
              <a:t>importance</a:t>
            </a:r>
            <a:r>
              <a:rPr lang="en-US" dirty="0"/>
              <a:t> in what is remaining on the </a:t>
            </a:r>
            <a:r>
              <a:rPr lang="en-US" dirty="0" smtClean="0"/>
              <a:t>view </a:t>
            </a:r>
            <a:r>
              <a:rPr lang="en-US" dirty="0"/>
              <a:t>must outweigh the insignificance of items that were </a:t>
            </a:r>
            <a:r>
              <a:rPr lang="en-US" dirty="0" smtClean="0"/>
              <a:t>deemphasized.</a:t>
            </a:r>
            <a:endParaRPr lang="en-US" dirty="0"/>
          </a:p>
        </p:txBody>
      </p:sp>
    </p:spTree>
    <p:extLst>
      <p:ext uri="{BB962C8B-B14F-4D97-AF65-F5344CB8AC3E}">
        <p14:creationId xmlns:p14="http://schemas.microsoft.com/office/powerpoint/2010/main" val="161550875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352800"/>
            <a:ext cx="7772400" cy="1362075"/>
          </a:xfrm>
        </p:spPr>
        <p:txBody>
          <a:bodyPr/>
          <a:lstStyle/>
          <a:p>
            <a:r>
              <a:rPr lang="en-US" dirty="0" smtClean="0"/>
              <a:t>Overview + detail</a:t>
            </a:r>
            <a:endParaRPr lang="en-US" dirty="0"/>
          </a:p>
        </p:txBody>
      </p:sp>
    </p:spTree>
    <p:extLst>
      <p:ext uri="{BB962C8B-B14F-4D97-AF65-F5344CB8AC3E}">
        <p14:creationId xmlns:p14="http://schemas.microsoft.com/office/powerpoint/2010/main" val="305134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Agenda</a:t>
            </a:r>
          </a:p>
        </p:txBody>
      </p:sp>
      <p:sp>
        <p:nvSpPr>
          <p:cNvPr id="206851" name="Rectangle 3"/>
          <p:cNvSpPr>
            <a:spLocks noGrp="1" noChangeArrowheads="1"/>
          </p:cNvSpPr>
          <p:nvPr>
            <p:ph type="body" idx="1"/>
          </p:nvPr>
        </p:nvSpPr>
        <p:spPr>
          <a:xfrm>
            <a:off x="584200" y="2006600"/>
            <a:ext cx="7772400" cy="4114800"/>
          </a:xfrm>
        </p:spPr>
        <p:txBody>
          <a:bodyPr>
            <a:normAutofit fontScale="70000" lnSpcReduction="20000"/>
          </a:bodyPr>
          <a:lstStyle/>
          <a:p>
            <a:r>
              <a:rPr lang="en-US" dirty="0" smtClean="0">
                <a:solidFill>
                  <a:srgbClr val="FFFF00"/>
                </a:solidFill>
              </a:rPr>
              <a:t>Part I</a:t>
            </a:r>
          </a:p>
          <a:p>
            <a:pPr lvl="1"/>
            <a:r>
              <a:rPr lang="en-US" dirty="0" smtClean="0"/>
              <a:t>Introduction</a:t>
            </a:r>
            <a:endParaRPr lang="en-US" dirty="0"/>
          </a:p>
          <a:p>
            <a:pPr lvl="1"/>
            <a:r>
              <a:rPr lang="en-US" dirty="0" smtClean="0">
                <a:solidFill>
                  <a:srgbClr val="FFFF00"/>
                </a:solidFill>
              </a:rPr>
              <a:t>Motivation</a:t>
            </a:r>
            <a:endParaRPr lang="en-US" dirty="0">
              <a:solidFill>
                <a:srgbClr val="FFFF00"/>
              </a:solidFill>
            </a:endParaRPr>
          </a:p>
          <a:p>
            <a:pPr lvl="1"/>
            <a:r>
              <a:rPr lang="en-US" dirty="0" smtClean="0"/>
              <a:t>Guidelines and constraints</a:t>
            </a:r>
          </a:p>
          <a:p>
            <a:r>
              <a:rPr lang="en-US" dirty="0" smtClean="0"/>
              <a:t>Part II</a:t>
            </a:r>
            <a:endParaRPr lang="en-US" dirty="0"/>
          </a:p>
          <a:p>
            <a:pPr lvl="1"/>
            <a:r>
              <a:rPr lang="en-US" dirty="0" smtClean="0"/>
              <a:t>Visualization in the field</a:t>
            </a:r>
            <a:endParaRPr lang="en-US" dirty="0"/>
          </a:p>
          <a:p>
            <a:pPr lvl="1"/>
            <a:r>
              <a:rPr lang="en-US" dirty="0" smtClean="0"/>
              <a:t>Applications</a:t>
            </a:r>
          </a:p>
          <a:p>
            <a:r>
              <a:rPr lang="en-US" dirty="0" smtClean="0"/>
              <a:t>Part III</a:t>
            </a:r>
            <a:endParaRPr lang="en-US" dirty="0"/>
          </a:p>
          <a:p>
            <a:pPr lvl="1"/>
            <a:r>
              <a:rPr lang="en-US" dirty="0" smtClean="0"/>
              <a:t>Research</a:t>
            </a:r>
          </a:p>
          <a:p>
            <a:pPr lvl="1"/>
            <a:r>
              <a:rPr lang="en-US" dirty="0" smtClean="0"/>
              <a:t>Open problems</a:t>
            </a:r>
          </a:p>
          <a:p>
            <a:r>
              <a:rPr lang="en-US" dirty="0"/>
              <a:t>D</a:t>
            </a:r>
            <a:r>
              <a:rPr lang="en-US" dirty="0" smtClean="0"/>
              <a:t>iscussion</a:t>
            </a:r>
            <a:endParaRPr lang="en-US" dirty="0"/>
          </a:p>
          <a:p>
            <a:r>
              <a:rPr lang="en-US" dirty="0"/>
              <a:t>Wrap-Up</a:t>
            </a:r>
          </a:p>
          <a:p>
            <a:endParaRPr lang="en-US" dirty="0"/>
          </a:p>
          <a:p>
            <a:endParaRPr lang="en-US" dirty="0"/>
          </a:p>
          <a:p>
            <a:pPr lvl="1"/>
            <a:endParaRPr lang="en-US" dirty="0"/>
          </a:p>
        </p:txBody>
      </p:sp>
    </p:spTree>
    <p:extLst>
      <p:ext uri="{BB962C8B-B14F-4D97-AF65-F5344CB8AC3E}">
        <p14:creationId xmlns:p14="http://schemas.microsoft.com/office/powerpoint/2010/main" val="74803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 calcmode="lin" valueType="num">
                                      <p:cBhvr>
                                        <p:cTn id="7" dur="500" fill="hold"/>
                                        <p:tgtEl>
                                          <p:spTgt spid="206851">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206851">
                                            <p:txEl>
                                              <p:pRg st="0" end="0"/>
                                            </p:txEl>
                                          </p:spTgt>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206851">
                                            <p:txEl>
                                              <p:pRg st="1" end="1"/>
                                            </p:txEl>
                                          </p:spTgt>
                                        </p:tgtEl>
                                        <p:attrNameLst>
                                          <p:attrName>style.visibility</p:attrName>
                                        </p:attrNameLst>
                                      </p:cBhvr>
                                      <p:to>
                                        <p:strVal val="visible"/>
                                      </p:to>
                                    </p:set>
                                    <p:anim calcmode="lin" valueType="num">
                                      <p:cBhvr>
                                        <p:cTn id="11" dur="500" fill="hold"/>
                                        <p:tgtEl>
                                          <p:spTgt spid="206851">
                                            <p:txEl>
                                              <p:pRg st="1" end="1"/>
                                            </p:txEl>
                                          </p:spTgt>
                                        </p:tgtEl>
                                        <p:attrNameLst>
                                          <p:attrName>ppt_w</p:attrName>
                                        </p:attrNameLst>
                                      </p:cBhvr>
                                      <p:tavLst>
                                        <p:tav tm="0">
                                          <p:val>
                                            <p:strVal val="2/3*#ppt_w"/>
                                          </p:val>
                                        </p:tav>
                                        <p:tav tm="100000">
                                          <p:val>
                                            <p:strVal val="#ppt_w"/>
                                          </p:val>
                                        </p:tav>
                                      </p:tavLst>
                                    </p:anim>
                                    <p:anim calcmode="lin" valueType="num">
                                      <p:cBhvr>
                                        <p:cTn id="12" dur="500" fill="hold"/>
                                        <p:tgtEl>
                                          <p:spTgt spid="206851">
                                            <p:txEl>
                                              <p:pRg st="1" end="1"/>
                                            </p:txEl>
                                          </p:spTgt>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206851">
                                            <p:txEl>
                                              <p:pRg st="2" end="2"/>
                                            </p:txEl>
                                          </p:spTgt>
                                        </p:tgtEl>
                                        <p:attrNameLst>
                                          <p:attrName>style.visibility</p:attrName>
                                        </p:attrNameLst>
                                      </p:cBhvr>
                                      <p:to>
                                        <p:strVal val="visible"/>
                                      </p:to>
                                    </p:set>
                                    <p:anim calcmode="lin" valueType="num">
                                      <p:cBhvr>
                                        <p:cTn id="15" dur="500" fill="hold"/>
                                        <p:tgtEl>
                                          <p:spTgt spid="206851">
                                            <p:txEl>
                                              <p:pRg st="2" end="2"/>
                                            </p:txEl>
                                          </p:spTgt>
                                        </p:tgtEl>
                                        <p:attrNameLst>
                                          <p:attrName>ppt_w</p:attrName>
                                        </p:attrNameLst>
                                      </p:cBhvr>
                                      <p:tavLst>
                                        <p:tav tm="0">
                                          <p:val>
                                            <p:strVal val="2/3*#ppt_w"/>
                                          </p:val>
                                        </p:tav>
                                        <p:tav tm="100000">
                                          <p:val>
                                            <p:strVal val="#ppt_w"/>
                                          </p:val>
                                        </p:tav>
                                      </p:tavLst>
                                    </p:anim>
                                    <p:anim calcmode="lin" valueType="num">
                                      <p:cBhvr>
                                        <p:cTn id="16" dur="500" fill="hold"/>
                                        <p:tgtEl>
                                          <p:spTgt spid="206851">
                                            <p:txEl>
                                              <p:pRg st="2" end="2"/>
                                            </p:txEl>
                                          </p:spTgt>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0"/>
                                  </p:stCondLst>
                                  <p:childTnLst>
                                    <p:set>
                                      <p:cBhvr>
                                        <p:cTn id="18" dur="1" fill="hold">
                                          <p:stCondLst>
                                            <p:cond delay="0"/>
                                          </p:stCondLst>
                                        </p:cTn>
                                        <p:tgtEl>
                                          <p:spTgt spid="206851">
                                            <p:txEl>
                                              <p:pRg st="3" end="3"/>
                                            </p:txEl>
                                          </p:spTgt>
                                        </p:tgtEl>
                                        <p:attrNameLst>
                                          <p:attrName>style.visibility</p:attrName>
                                        </p:attrNameLst>
                                      </p:cBhvr>
                                      <p:to>
                                        <p:strVal val="visible"/>
                                      </p:to>
                                    </p:set>
                                    <p:anim calcmode="lin" valueType="num">
                                      <p:cBhvr>
                                        <p:cTn id="19" dur="500" fill="hold"/>
                                        <p:tgtEl>
                                          <p:spTgt spid="206851">
                                            <p:txEl>
                                              <p:pRg st="3" end="3"/>
                                            </p:txEl>
                                          </p:spTgt>
                                        </p:tgtEl>
                                        <p:attrNameLst>
                                          <p:attrName>ppt_w</p:attrName>
                                        </p:attrNameLst>
                                      </p:cBhvr>
                                      <p:tavLst>
                                        <p:tav tm="0">
                                          <p:val>
                                            <p:strVal val="2/3*#ppt_w"/>
                                          </p:val>
                                        </p:tav>
                                        <p:tav tm="100000">
                                          <p:val>
                                            <p:strVal val="#ppt_w"/>
                                          </p:val>
                                        </p:tav>
                                      </p:tavLst>
                                    </p:anim>
                                    <p:anim calcmode="lin" valueType="num">
                                      <p:cBhvr>
                                        <p:cTn id="20" dur="500" fill="hold"/>
                                        <p:tgtEl>
                                          <p:spTgt spid="206851">
                                            <p:txEl>
                                              <p:pRg st="3" end="3"/>
                                            </p:txEl>
                                          </p:spTgt>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grpId="0" nodeType="clickEffect">
                                  <p:stCondLst>
                                    <p:cond delay="0"/>
                                  </p:stCondLst>
                                  <p:childTnLst>
                                    <p:set>
                                      <p:cBhvr>
                                        <p:cTn id="24" dur="1" fill="hold">
                                          <p:stCondLst>
                                            <p:cond delay="0"/>
                                          </p:stCondLst>
                                        </p:cTn>
                                        <p:tgtEl>
                                          <p:spTgt spid="206851">
                                            <p:txEl>
                                              <p:pRg st="4" end="4"/>
                                            </p:txEl>
                                          </p:spTgt>
                                        </p:tgtEl>
                                        <p:attrNameLst>
                                          <p:attrName>style.visibility</p:attrName>
                                        </p:attrNameLst>
                                      </p:cBhvr>
                                      <p:to>
                                        <p:strVal val="visible"/>
                                      </p:to>
                                    </p:set>
                                    <p:anim calcmode="lin" valueType="num">
                                      <p:cBhvr>
                                        <p:cTn id="25" dur="500" fill="hold"/>
                                        <p:tgtEl>
                                          <p:spTgt spid="206851">
                                            <p:txEl>
                                              <p:pRg st="4" end="4"/>
                                            </p:txEl>
                                          </p:spTgt>
                                        </p:tgtEl>
                                        <p:attrNameLst>
                                          <p:attrName>ppt_w</p:attrName>
                                        </p:attrNameLst>
                                      </p:cBhvr>
                                      <p:tavLst>
                                        <p:tav tm="0">
                                          <p:val>
                                            <p:strVal val="2/3*#ppt_w"/>
                                          </p:val>
                                        </p:tav>
                                        <p:tav tm="100000">
                                          <p:val>
                                            <p:strVal val="#ppt_w"/>
                                          </p:val>
                                        </p:tav>
                                      </p:tavLst>
                                    </p:anim>
                                    <p:anim calcmode="lin" valueType="num">
                                      <p:cBhvr>
                                        <p:cTn id="26" dur="500" fill="hold"/>
                                        <p:tgtEl>
                                          <p:spTgt spid="206851">
                                            <p:txEl>
                                              <p:pRg st="4" end="4"/>
                                            </p:txEl>
                                          </p:spTgt>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0"/>
                                  </p:stCondLst>
                                  <p:childTnLst>
                                    <p:set>
                                      <p:cBhvr>
                                        <p:cTn id="28" dur="1" fill="hold">
                                          <p:stCondLst>
                                            <p:cond delay="0"/>
                                          </p:stCondLst>
                                        </p:cTn>
                                        <p:tgtEl>
                                          <p:spTgt spid="206851">
                                            <p:txEl>
                                              <p:pRg st="5" end="5"/>
                                            </p:txEl>
                                          </p:spTgt>
                                        </p:tgtEl>
                                        <p:attrNameLst>
                                          <p:attrName>style.visibility</p:attrName>
                                        </p:attrNameLst>
                                      </p:cBhvr>
                                      <p:to>
                                        <p:strVal val="visible"/>
                                      </p:to>
                                    </p:set>
                                    <p:anim calcmode="lin" valueType="num">
                                      <p:cBhvr>
                                        <p:cTn id="29" dur="500" fill="hold"/>
                                        <p:tgtEl>
                                          <p:spTgt spid="206851">
                                            <p:txEl>
                                              <p:pRg st="5" end="5"/>
                                            </p:txEl>
                                          </p:spTgt>
                                        </p:tgtEl>
                                        <p:attrNameLst>
                                          <p:attrName>ppt_w</p:attrName>
                                        </p:attrNameLst>
                                      </p:cBhvr>
                                      <p:tavLst>
                                        <p:tav tm="0">
                                          <p:val>
                                            <p:strVal val="2/3*#ppt_w"/>
                                          </p:val>
                                        </p:tav>
                                        <p:tav tm="100000">
                                          <p:val>
                                            <p:strVal val="#ppt_w"/>
                                          </p:val>
                                        </p:tav>
                                      </p:tavLst>
                                    </p:anim>
                                    <p:anim calcmode="lin" valueType="num">
                                      <p:cBhvr>
                                        <p:cTn id="30" dur="500" fill="hold"/>
                                        <p:tgtEl>
                                          <p:spTgt spid="206851">
                                            <p:txEl>
                                              <p:pRg st="5" end="5"/>
                                            </p:txEl>
                                          </p:spTgt>
                                        </p:tgtEl>
                                        <p:attrNameLst>
                                          <p:attrName>ppt_h</p:attrName>
                                        </p:attrNameLst>
                                      </p:cBhvr>
                                      <p:tavLst>
                                        <p:tav tm="0">
                                          <p:val>
                                            <p:strVal val="2/3*#ppt_h"/>
                                          </p:val>
                                        </p:tav>
                                        <p:tav tm="100000">
                                          <p:val>
                                            <p:strVal val="#ppt_h"/>
                                          </p:val>
                                        </p:tav>
                                      </p:tavLst>
                                    </p:anim>
                                  </p:childTnLst>
                                </p:cTn>
                              </p:par>
                              <p:par>
                                <p:cTn id="31" presetID="23" presetClass="entr" presetSubtype="272" fill="hold" grpId="0" nodeType="withEffect">
                                  <p:stCondLst>
                                    <p:cond delay="0"/>
                                  </p:stCondLst>
                                  <p:childTnLst>
                                    <p:set>
                                      <p:cBhvr>
                                        <p:cTn id="32" dur="1" fill="hold">
                                          <p:stCondLst>
                                            <p:cond delay="0"/>
                                          </p:stCondLst>
                                        </p:cTn>
                                        <p:tgtEl>
                                          <p:spTgt spid="206851">
                                            <p:txEl>
                                              <p:pRg st="6" end="6"/>
                                            </p:txEl>
                                          </p:spTgt>
                                        </p:tgtEl>
                                        <p:attrNameLst>
                                          <p:attrName>style.visibility</p:attrName>
                                        </p:attrNameLst>
                                      </p:cBhvr>
                                      <p:to>
                                        <p:strVal val="visible"/>
                                      </p:to>
                                    </p:set>
                                    <p:anim calcmode="lin" valueType="num">
                                      <p:cBhvr>
                                        <p:cTn id="33" dur="500" fill="hold"/>
                                        <p:tgtEl>
                                          <p:spTgt spid="206851">
                                            <p:txEl>
                                              <p:pRg st="6" end="6"/>
                                            </p:txEl>
                                          </p:spTgt>
                                        </p:tgtEl>
                                        <p:attrNameLst>
                                          <p:attrName>ppt_w</p:attrName>
                                        </p:attrNameLst>
                                      </p:cBhvr>
                                      <p:tavLst>
                                        <p:tav tm="0">
                                          <p:val>
                                            <p:strVal val="2/3*#ppt_w"/>
                                          </p:val>
                                        </p:tav>
                                        <p:tav tm="100000">
                                          <p:val>
                                            <p:strVal val="#ppt_w"/>
                                          </p:val>
                                        </p:tav>
                                      </p:tavLst>
                                    </p:anim>
                                    <p:anim calcmode="lin" valueType="num">
                                      <p:cBhvr>
                                        <p:cTn id="34" dur="500" fill="hold"/>
                                        <p:tgtEl>
                                          <p:spTgt spid="206851">
                                            <p:txEl>
                                              <p:pRg st="6" end="6"/>
                                            </p:txEl>
                                          </p:spTgt>
                                        </p:tgtEl>
                                        <p:attrNameLst>
                                          <p:attrName>ppt_h</p:attrName>
                                        </p:attrNameLst>
                                      </p:cBhvr>
                                      <p:tavLst>
                                        <p:tav tm="0">
                                          <p:val>
                                            <p:strVal val="2/3*#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272" fill="hold" grpId="0" nodeType="clickEffect">
                                  <p:stCondLst>
                                    <p:cond delay="0"/>
                                  </p:stCondLst>
                                  <p:childTnLst>
                                    <p:set>
                                      <p:cBhvr>
                                        <p:cTn id="38" dur="1" fill="hold">
                                          <p:stCondLst>
                                            <p:cond delay="0"/>
                                          </p:stCondLst>
                                        </p:cTn>
                                        <p:tgtEl>
                                          <p:spTgt spid="206851">
                                            <p:txEl>
                                              <p:pRg st="7" end="7"/>
                                            </p:txEl>
                                          </p:spTgt>
                                        </p:tgtEl>
                                        <p:attrNameLst>
                                          <p:attrName>style.visibility</p:attrName>
                                        </p:attrNameLst>
                                      </p:cBhvr>
                                      <p:to>
                                        <p:strVal val="visible"/>
                                      </p:to>
                                    </p:set>
                                    <p:anim calcmode="lin" valueType="num">
                                      <p:cBhvr>
                                        <p:cTn id="39" dur="500" fill="hold"/>
                                        <p:tgtEl>
                                          <p:spTgt spid="206851">
                                            <p:txEl>
                                              <p:pRg st="7" end="7"/>
                                            </p:txEl>
                                          </p:spTgt>
                                        </p:tgtEl>
                                        <p:attrNameLst>
                                          <p:attrName>ppt_w</p:attrName>
                                        </p:attrNameLst>
                                      </p:cBhvr>
                                      <p:tavLst>
                                        <p:tav tm="0">
                                          <p:val>
                                            <p:strVal val="2/3*#ppt_w"/>
                                          </p:val>
                                        </p:tav>
                                        <p:tav tm="100000">
                                          <p:val>
                                            <p:strVal val="#ppt_w"/>
                                          </p:val>
                                        </p:tav>
                                      </p:tavLst>
                                    </p:anim>
                                    <p:anim calcmode="lin" valueType="num">
                                      <p:cBhvr>
                                        <p:cTn id="40" dur="500" fill="hold"/>
                                        <p:tgtEl>
                                          <p:spTgt spid="206851">
                                            <p:txEl>
                                              <p:pRg st="7" end="7"/>
                                            </p:txEl>
                                          </p:spTgt>
                                        </p:tgtEl>
                                        <p:attrNameLst>
                                          <p:attrName>ppt_h</p:attrName>
                                        </p:attrNameLst>
                                      </p:cBhvr>
                                      <p:tavLst>
                                        <p:tav tm="0">
                                          <p:val>
                                            <p:strVal val="2/3*#ppt_h"/>
                                          </p:val>
                                        </p:tav>
                                        <p:tav tm="100000">
                                          <p:val>
                                            <p:strVal val="#ppt_h"/>
                                          </p:val>
                                        </p:tav>
                                      </p:tavLst>
                                    </p:anim>
                                  </p:childTnLst>
                                </p:cTn>
                              </p:par>
                              <p:par>
                                <p:cTn id="41" presetID="23" presetClass="entr" presetSubtype="272" fill="hold" grpId="0" nodeType="withEffect">
                                  <p:stCondLst>
                                    <p:cond delay="0"/>
                                  </p:stCondLst>
                                  <p:childTnLst>
                                    <p:set>
                                      <p:cBhvr>
                                        <p:cTn id="42" dur="1" fill="hold">
                                          <p:stCondLst>
                                            <p:cond delay="0"/>
                                          </p:stCondLst>
                                        </p:cTn>
                                        <p:tgtEl>
                                          <p:spTgt spid="206851">
                                            <p:txEl>
                                              <p:pRg st="8" end="8"/>
                                            </p:txEl>
                                          </p:spTgt>
                                        </p:tgtEl>
                                        <p:attrNameLst>
                                          <p:attrName>style.visibility</p:attrName>
                                        </p:attrNameLst>
                                      </p:cBhvr>
                                      <p:to>
                                        <p:strVal val="visible"/>
                                      </p:to>
                                    </p:set>
                                    <p:anim calcmode="lin" valueType="num">
                                      <p:cBhvr>
                                        <p:cTn id="43" dur="500" fill="hold"/>
                                        <p:tgtEl>
                                          <p:spTgt spid="206851">
                                            <p:txEl>
                                              <p:pRg st="8" end="8"/>
                                            </p:txEl>
                                          </p:spTgt>
                                        </p:tgtEl>
                                        <p:attrNameLst>
                                          <p:attrName>ppt_w</p:attrName>
                                        </p:attrNameLst>
                                      </p:cBhvr>
                                      <p:tavLst>
                                        <p:tav tm="0">
                                          <p:val>
                                            <p:strVal val="2/3*#ppt_w"/>
                                          </p:val>
                                        </p:tav>
                                        <p:tav tm="100000">
                                          <p:val>
                                            <p:strVal val="#ppt_w"/>
                                          </p:val>
                                        </p:tav>
                                      </p:tavLst>
                                    </p:anim>
                                    <p:anim calcmode="lin" valueType="num">
                                      <p:cBhvr>
                                        <p:cTn id="44" dur="500" fill="hold"/>
                                        <p:tgtEl>
                                          <p:spTgt spid="206851">
                                            <p:txEl>
                                              <p:pRg st="8" end="8"/>
                                            </p:txEl>
                                          </p:spTgt>
                                        </p:tgtEl>
                                        <p:attrNameLst>
                                          <p:attrName>ppt_h</p:attrName>
                                        </p:attrNameLst>
                                      </p:cBhvr>
                                      <p:tavLst>
                                        <p:tav tm="0">
                                          <p:val>
                                            <p:strVal val="2/3*#ppt_h"/>
                                          </p:val>
                                        </p:tav>
                                        <p:tav tm="100000">
                                          <p:val>
                                            <p:strVal val="#ppt_h"/>
                                          </p:val>
                                        </p:tav>
                                      </p:tavLst>
                                    </p:anim>
                                  </p:childTnLst>
                                </p:cTn>
                              </p:par>
                              <p:par>
                                <p:cTn id="45" presetID="23" presetClass="entr" presetSubtype="272" fill="hold" grpId="0" nodeType="withEffect">
                                  <p:stCondLst>
                                    <p:cond delay="0"/>
                                  </p:stCondLst>
                                  <p:childTnLst>
                                    <p:set>
                                      <p:cBhvr>
                                        <p:cTn id="46" dur="1" fill="hold">
                                          <p:stCondLst>
                                            <p:cond delay="0"/>
                                          </p:stCondLst>
                                        </p:cTn>
                                        <p:tgtEl>
                                          <p:spTgt spid="206851">
                                            <p:txEl>
                                              <p:pRg st="9" end="9"/>
                                            </p:txEl>
                                          </p:spTgt>
                                        </p:tgtEl>
                                        <p:attrNameLst>
                                          <p:attrName>style.visibility</p:attrName>
                                        </p:attrNameLst>
                                      </p:cBhvr>
                                      <p:to>
                                        <p:strVal val="visible"/>
                                      </p:to>
                                    </p:set>
                                    <p:anim calcmode="lin" valueType="num">
                                      <p:cBhvr>
                                        <p:cTn id="47" dur="500" fill="hold"/>
                                        <p:tgtEl>
                                          <p:spTgt spid="206851">
                                            <p:txEl>
                                              <p:pRg st="9" end="9"/>
                                            </p:txEl>
                                          </p:spTgt>
                                        </p:tgtEl>
                                        <p:attrNameLst>
                                          <p:attrName>ppt_w</p:attrName>
                                        </p:attrNameLst>
                                      </p:cBhvr>
                                      <p:tavLst>
                                        <p:tav tm="0">
                                          <p:val>
                                            <p:strVal val="2/3*#ppt_w"/>
                                          </p:val>
                                        </p:tav>
                                        <p:tav tm="100000">
                                          <p:val>
                                            <p:strVal val="#ppt_w"/>
                                          </p:val>
                                        </p:tav>
                                      </p:tavLst>
                                    </p:anim>
                                    <p:anim calcmode="lin" valueType="num">
                                      <p:cBhvr>
                                        <p:cTn id="48" dur="500" fill="hold"/>
                                        <p:tgtEl>
                                          <p:spTgt spid="206851">
                                            <p:txEl>
                                              <p:pRg st="9" end="9"/>
                                            </p:txEl>
                                          </p:spTgt>
                                        </p:tgtEl>
                                        <p:attrNameLst>
                                          <p:attrName>ppt_h</p:attrName>
                                        </p:attrNameLst>
                                      </p:cBhvr>
                                      <p:tavLst>
                                        <p:tav tm="0">
                                          <p:val>
                                            <p:strVal val="2/3*#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272" fill="hold" grpId="0" nodeType="clickEffect">
                                  <p:stCondLst>
                                    <p:cond delay="0"/>
                                  </p:stCondLst>
                                  <p:childTnLst>
                                    <p:set>
                                      <p:cBhvr>
                                        <p:cTn id="52" dur="1" fill="hold">
                                          <p:stCondLst>
                                            <p:cond delay="0"/>
                                          </p:stCondLst>
                                        </p:cTn>
                                        <p:tgtEl>
                                          <p:spTgt spid="206851">
                                            <p:txEl>
                                              <p:pRg st="10" end="10"/>
                                            </p:txEl>
                                          </p:spTgt>
                                        </p:tgtEl>
                                        <p:attrNameLst>
                                          <p:attrName>style.visibility</p:attrName>
                                        </p:attrNameLst>
                                      </p:cBhvr>
                                      <p:to>
                                        <p:strVal val="visible"/>
                                      </p:to>
                                    </p:set>
                                    <p:anim calcmode="lin" valueType="num">
                                      <p:cBhvr>
                                        <p:cTn id="53" dur="500" fill="hold"/>
                                        <p:tgtEl>
                                          <p:spTgt spid="206851">
                                            <p:txEl>
                                              <p:pRg st="10" end="10"/>
                                            </p:txEl>
                                          </p:spTgt>
                                        </p:tgtEl>
                                        <p:attrNameLst>
                                          <p:attrName>ppt_w</p:attrName>
                                        </p:attrNameLst>
                                      </p:cBhvr>
                                      <p:tavLst>
                                        <p:tav tm="0">
                                          <p:val>
                                            <p:strVal val="2/3*#ppt_w"/>
                                          </p:val>
                                        </p:tav>
                                        <p:tav tm="100000">
                                          <p:val>
                                            <p:strVal val="#ppt_w"/>
                                          </p:val>
                                        </p:tav>
                                      </p:tavLst>
                                    </p:anim>
                                    <p:anim calcmode="lin" valueType="num">
                                      <p:cBhvr>
                                        <p:cTn id="54" dur="500" fill="hold"/>
                                        <p:tgtEl>
                                          <p:spTgt spid="206851">
                                            <p:txEl>
                                              <p:pRg st="10" end="10"/>
                                            </p:txEl>
                                          </p:spTgt>
                                        </p:tgtEl>
                                        <p:attrNameLst>
                                          <p:attrName>ppt_h</p:attrName>
                                        </p:attrNameLst>
                                      </p:cBhvr>
                                      <p:tavLst>
                                        <p:tav tm="0">
                                          <p:val>
                                            <p:strVal val="2/3*#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272" fill="hold" grpId="0" nodeType="clickEffect">
                                  <p:stCondLst>
                                    <p:cond delay="0"/>
                                  </p:stCondLst>
                                  <p:childTnLst>
                                    <p:set>
                                      <p:cBhvr>
                                        <p:cTn id="58" dur="1" fill="hold">
                                          <p:stCondLst>
                                            <p:cond delay="0"/>
                                          </p:stCondLst>
                                        </p:cTn>
                                        <p:tgtEl>
                                          <p:spTgt spid="206851">
                                            <p:txEl>
                                              <p:pRg st="11" end="11"/>
                                            </p:txEl>
                                          </p:spTgt>
                                        </p:tgtEl>
                                        <p:attrNameLst>
                                          <p:attrName>style.visibility</p:attrName>
                                        </p:attrNameLst>
                                      </p:cBhvr>
                                      <p:to>
                                        <p:strVal val="visible"/>
                                      </p:to>
                                    </p:set>
                                    <p:anim calcmode="lin" valueType="num">
                                      <p:cBhvr>
                                        <p:cTn id="59" dur="500" fill="hold"/>
                                        <p:tgtEl>
                                          <p:spTgt spid="206851">
                                            <p:txEl>
                                              <p:pRg st="11" end="11"/>
                                            </p:txEl>
                                          </p:spTgt>
                                        </p:tgtEl>
                                        <p:attrNameLst>
                                          <p:attrName>ppt_w</p:attrName>
                                        </p:attrNameLst>
                                      </p:cBhvr>
                                      <p:tavLst>
                                        <p:tav tm="0">
                                          <p:val>
                                            <p:strVal val="2/3*#ppt_w"/>
                                          </p:val>
                                        </p:tav>
                                        <p:tav tm="100000">
                                          <p:val>
                                            <p:strVal val="#ppt_w"/>
                                          </p:val>
                                        </p:tav>
                                      </p:tavLst>
                                    </p:anim>
                                    <p:anim calcmode="lin" valueType="num">
                                      <p:cBhvr>
                                        <p:cTn id="60" dur="500" fill="hold"/>
                                        <p:tgtEl>
                                          <p:spTgt spid="206851">
                                            <p:txEl>
                                              <p:pRg st="11" end="11"/>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050"/>
          <p:cNvSpPr>
            <a:spLocks noGrp="1" noChangeArrowheads="1"/>
          </p:cNvSpPr>
          <p:nvPr>
            <p:ph type="title"/>
          </p:nvPr>
        </p:nvSpPr>
        <p:spPr/>
        <p:txBody>
          <a:bodyPr/>
          <a:lstStyle/>
          <a:p>
            <a:r>
              <a:rPr lang="en-US" dirty="0" smtClean="0"/>
              <a:t>Overview </a:t>
            </a:r>
            <a:r>
              <a:rPr lang="en-US" dirty="0"/>
              <a:t>+ Detail</a:t>
            </a:r>
          </a:p>
        </p:txBody>
      </p:sp>
      <p:pic>
        <p:nvPicPr>
          <p:cNvPr id="686084" name="Picture 20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6629400" cy="475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1066800" y="6258580"/>
            <a:ext cx="6858000" cy="523220"/>
          </a:xfrm>
          <a:prstGeom prst="rect">
            <a:avLst/>
          </a:prstGeom>
        </p:spPr>
        <p:txBody>
          <a:bodyPr wrap="square">
            <a:spAutoFit/>
          </a:bodyPr>
          <a:lstStyle/>
          <a:p>
            <a:pPr lvl="1"/>
            <a:r>
              <a:rPr lang="en-US" sz="1400" dirty="0"/>
              <a:t>Benjamin B. </a:t>
            </a:r>
            <a:r>
              <a:rPr lang="en-US" sz="1400" dirty="0" err="1"/>
              <a:t>Bederson</a:t>
            </a:r>
            <a:r>
              <a:rPr lang="en-US" sz="1400" dirty="0"/>
              <a:t>: </a:t>
            </a:r>
            <a:r>
              <a:rPr lang="en-US" sz="1400" dirty="0" err="1"/>
              <a:t>PhotoMesa</a:t>
            </a:r>
            <a:r>
              <a:rPr lang="en-US" sz="1400" dirty="0"/>
              <a:t>: a </a:t>
            </a:r>
            <a:r>
              <a:rPr lang="en-US" sz="1400" dirty="0" err="1"/>
              <a:t>zoomable</a:t>
            </a:r>
            <a:r>
              <a:rPr lang="en-US" sz="1400" dirty="0"/>
              <a:t> image browser using quantum </a:t>
            </a:r>
            <a:r>
              <a:rPr lang="en-US" sz="1400" dirty="0" err="1"/>
              <a:t>treemaps</a:t>
            </a:r>
            <a:r>
              <a:rPr lang="en-US" sz="1400" dirty="0"/>
              <a:t> and </a:t>
            </a:r>
            <a:r>
              <a:rPr lang="en-US" sz="1400" dirty="0" err="1"/>
              <a:t>bubblemaps</a:t>
            </a:r>
            <a:r>
              <a:rPr lang="en-US" sz="1400" dirty="0"/>
              <a:t>. UIST </a:t>
            </a:r>
            <a:r>
              <a:rPr lang="en-US" sz="1400" dirty="0" smtClean="0"/>
              <a:t>2001.</a:t>
            </a:r>
            <a:endParaRPr lang="en-US" sz="1400" dirty="0"/>
          </a:p>
        </p:txBody>
      </p:sp>
    </p:spTree>
    <p:extLst>
      <p:ext uri="{BB962C8B-B14F-4D97-AF65-F5344CB8AC3E}">
        <p14:creationId xmlns:p14="http://schemas.microsoft.com/office/powerpoint/2010/main" val="199347403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1026"/>
          <p:cNvSpPr>
            <a:spLocks noGrp="1" noChangeArrowheads="1"/>
          </p:cNvSpPr>
          <p:nvPr>
            <p:ph type="title"/>
          </p:nvPr>
        </p:nvSpPr>
        <p:spPr/>
        <p:txBody>
          <a:bodyPr/>
          <a:lstStyle/>
          <a:p>
            <a:r>
              <a:rPr lang="en-US" dirty="0"/>
              <a:t>Overview + Detail </a:t>
            </a:r>
          </a:p>
        </p:txBody>
      </p:sp>
      <p:pic>
        <p:nvPicPr>
          <p:cNvPr id="539652"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73297"/>
            <a:ext cx="8027988" cy="4446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533400" y="6087070"/>
            <a:ext cx="8229600" cy="923330"/>
          </a:xfrm>
          <a:prstGeom prst="rect">
            <a:avLst/>
          </a:prstGeom>
        </p:spPr>
        <p:txBody>
          <a:bodyPr wrap="square">
            <a:spAutoFit/>
          </a:bodyPr>
          <a:lstStyle/>
          <a:p>
            <a:r>
              <a:rPr lang="en-US" dirty="0"/>
              <a:t>K. </a:t>
            </a:r>
            <a:r>
              <a:rPr lang="en-US" dirty="0" err="1"/>
              <a:t>Hornbaek</a:t>
            </a:r>
            <a:r>
              <a:rPr lang="en-US" dirty="0"/>
              <a:t> et al., Navigation patterns and</a:t>
            </a:r>
            <a:r>
              <a:rPr lang="en-US" b="1" dirty="0"/>
              <a:t> </a:t>
            </a:r>
            <a:r>
              <a:rPr lang="en-US" dirty="0"/>
              <a:t>Usability of </a:t>
            </a:r>
            <a:r>
              <a:rPr lang="en-US" dirty="0" err="1"/>
              <a:t>Zoomable</a:t>
            </a:r>
            <a:r>
              <a:rPr lang="en-US" dirty="0"/>
              <a:t> User Interfaces with and without an Overview, ACM TOCHI, 9(4), December 2002.</a:t>
            </a:r>
          </a:p>
          <a:p>
            <a:endParaRPr lang="en-US" dirty="0"/>
          </a:p>
        </p:txBody>
      </p:sp>
    </p:spTree>
    <p:extLst>
      <p:ext uri="{BB962C8B-B14F-4D97-AF65-F5344CB8AC3E}">
        <p14:creationId xmlns:p14="http://schemas.microsoft.com/office/powerpoint/2010/main" val="585202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352800"/>
            <a:ext cx="7772400" cy="1362075"/>
          </a:xfrm>
        </p:spPr>
        <p:txBody>
          <a:bodyPr/>
          <a:lstStyle/>
          <a:p>
            <a:r>
              <a:rPr lang="en-US" dirty="0" smtClean="0"/>
              <a:t>Responsive vizes and dashboards</a:t>
            </a:r>
            <a:endParaRPr lang="en-US" dirty="0"/>
          </a:p>
        </p:txBody>
      </p:sp>
    </p:spTree>
    <p:extLst>
      <p:ext uri="{BB962C8B-B14F-4D97-AF65-F5344CB8AC3E}">
        <p14:creationId xmlns:p14="http://schemas.microsoft.com/office/powerpoint/2010/main" val="12524730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66900" y="0"/>
            <a:ext cx="5406722" cy="6858000"/>
          </a:xfrm>
          <a:prstGeom prst="rect">
            <a:avLst/>
          </a:prstGeom>
        </p:spPr>
      </p:pic>
    </p:spTree>
    <p:extLst>
      <p:ext uri="{BB962C8B-B14F-4D97-AF65-F5344CB8AC3E}">
        <p14:creationId xmlns:p14="http://schemas.microsoft.com/office/powerpoint/2010/main" val="339415745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2000"/>
            <a:ext cx="4148670" cy="2255412"/>
          </a:xfrm>
          <a:prstGeom prst="rect">
            <a:avLst/>
          </a:prstGeom>
          <a:noFill/>
          <a:ln w="3175">
            <a:solidFill>
              <a:schemeClr val="tx1"/>
            </a:solid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6934200" y="762000"/>
            <a:ext cx="802937" cy="2255412"/>
          </a:xfrm>
          <a:prstGeom prst="rect">
            <a:avLst/>
          </a:prstGeom>
          <a:noFill/>
          <a:ln w="3175">
            <a:solidFill>
              <a:schemeClr val="tx1"/>
            </a:solidFill>
          </a:ln>
        </p:spPr>
      </p:pic>
      <p:pic>
        <p:nvPicPr>
          <p:cNvPr id="10" name="Picture 9"/>
          <p:cNvPicPr>
            <a:picLocks noChangeAspect="1"/>
          </p:cNvPicPr>
          <p:nvPr/>
        </p:nvPicPr>
        <p:blipFill>
          <a:blip r:embed="rId5"/>
          <a:stretch>
            <a:fillRect/>
          </a:stretch>
        </p:blipFill>
        <p:spPr>
          <a:xfrm>
            <a:off x="1066800" y="3581400"/>
            <a:ext cx="4148670" cy="2950582"/>
          </a:xfrm>
          <a:prstGeom prst="rect">
            <a:avLst/>
          </a:prstGeom>
          <a:ln w="3175">
            <a:solidFill>
              <a:schemeClr val="tx1"/>
            </a:solidFill>
          </a:ln>
        </p:spPr>
      </p:pic>
      <p:pic>
        <p:nvPicPr>
          <p:cNvPr id="11" name="Picture 10"/>
          <p:cNvPicPr>
            <a:picLocks noChangeAspect="1"/>
          </p:cNvPicPr>
          <p:nvPr/>
        </p:nvPicPr>
        <p:blipFill>
          <a:blip r:embed="rId6"/>
          <a:stretch>
            <a:fillRect/>
          </a:stretch>
        </p:blipFill>
        <p:spPr>
          <a:xfrm>
            <a:off x="6477000" y="3886200"/>
            <a:ext cx="2086512" cy="2535761"/>
          </a:xfrm>
          <a:prstGeom prst="rect">
            <a:avLst/>
          </a:prstGeom>
          <a:ln w="3175">
            <a:solidFill>
              <a:schemeClr val="tx1"/>
            </a:solidFill>
          </a:ln>
        </p:spPr>
      </p:pic>
      <p:cxnSp>
        <p:nvCxnSpPr>
          <p:cNvPr id="12" name="Straight Connector 11"/>
          <p:cNvCxnSpPr/>
          <p:nvPr/>
        </p:nvCxnSpPr>
        <p:spPr>
          <a:xfrm>
            <a:off x="5715000" y="1905000"/>
            <a:ext cx="609396" cy="0"/>
          </a:xfrm>
          <a:prstGeom prst="line">
            <a:avLst/>
          </a:prstGeom>
          <a:ln>
            <a:solidFill>
              <a:srgbClr val="FF0000"/>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715000" y="4876800"/>
            <a:ext cx="468214" cy="0"/>
          </a:xfrm>
          <a:prstGeom prst="line">
            <a:avLst/>
          </a:prstGeom>
          <a:ln>
            <a:solidFill>
              <a:srgbClr val="FF0000"/>
            </a:solidFill>
            <a:tailEnd type="triangle" w="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6715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16" y="274638"/>
            <a:ext cx="9004284" cy="1143000"/>
          </a:xfrm>
        </p:spPr>
        <p:txBody>
          <a:bodyPr>
            <a:normAutofit/>
          </a:bodyPr>
          <a:lstStyle/>
          <a:p>
            <a:r>
              <a:rPr lang="en-US" dirty="0" smtClean="0"/>
              <a:t>Motivation: Responsive </a:t>
            </a:r>
            <a:r>
              <a:rPr lang="en-US" dirty="0" smtClean="0"/>
              <a:t>Websites</a:t>
            </a:r>
            <a:endParaRPr lang="en-US" dirty="0"/>
          </a:p>
        </p:txBody>
      </p:sp>
      <p:pic>
        <p:nvPicPr>
          <p:cNvPr id="13" name="Picture 12" descr="Screen Shot 2013-06-12 at 2.39.11 PM.png"/>
          <p:cNvPicPr>
            <a:picLocks noChangeAspect="1"/>
          </p:cNvPicPr>
          <p:nvPr/>
        </p:nvPicPr>
        <p:blipFill>
          <a:blip r:embed="rId3"/>
          <a:stretch>
            <a:fillRect/>
          </a:stretch>
        </p:blipFill>
        <p:spPr>
          <a:xfrm>
            <a:off x="1494636" y="1545703"/>
            <a:ext cx="5740177" cy="3918932"/>
          </a:xfrm>
          <a:prstGeom prst="rect">
            <a:avLst/>
          </a:prstGeom>
        </p:spPr>
      </p:pic>
      <p:sp>
        <p:nvSpPr>
          <p:cNvPr id="16" name="Rectangle 15"/>
          <p:cNvSpPr/>
          <p:nvPr/>
        </p:nvSpPr>
        <p:spPr>
          <a:xfrm>
            <a:off x="2141303" y="6286044"/>
            <a:ext cx="5093510" cy="646331"/>
          </a:xfrm>
          <a:prstGeom prst="rect">
            <a:avLst/>
          </a:prstGeom>
        </p:spPr>
        <p:txBody>
          <a:bodyPr wrap="square">
            <a:spAutoFit/>
          </a:bodyPr>
          <a:lstStyle/>
          <a:p>
            <a:r>
              <a:rPr lang="en-US" dirty="0" smtClean="0">
                <a:hlinkClick r:id="rId4"/>
              </a:rPr>
              <a:t>Making and Breaking the Grid – Timothy Samara/</a:t>
            </a:r>
            <a:endParaRPr lang="en-US" dirty="0" smtClean="0"/>
          </a:p>
          <a:p>
            <a:endParaRPr lang="en-US" dirty="0"/>
          </a:p>
        </p:txBody>
      </p:sp>
    </p:spTree>
    <p:extLst>
      <p:ext uri="{BB962C8B-B14F-4D97-AF65-F5344CB8AC3E}">
        <p14:creationId xmlns:p14="http://schemas.microsoft.com/office/powerpoint/2010/main" val="134135977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sz="quarter" idx="4294967295"/>
          </p:nvPr>
        </p:nvSpPr>
        <p:spPr>
          <a:xfrm>
            <a:off x="457200" y="1676400"/>
            <a:ext cx="8153400" cy="4343400"/>
          </a:xfrm>
          <a:prstGeom prst="rect">
            <a:avLst/>
          </a:prstGeom>
        </p:spPr>
        <p:txBody>
          <a:bodyPr>
            <a:normAutofit/>
          </a:bodyPr>
          <a:lstStyle/>
          <a:p>
            <a:pPr>
              <a:buFont typeface="Arial" pitchFamily="34" charset="0"/>
              <a:buChar char="•"/>
            </a:pPr>
            <a:r>
              <a:rPr lang="en-US" dirty="0">
                <a:latin typeface="Calibri" pitchFamily="34" charset="0"/>
                <a:cs typeface="Calibri" pitchFamily="34" charset="0"/>
              </a:rPr>
              <a:t> </a:t>
            </a:r>
            <a:r>
              <a:rPr lang="en-US" dirty="0" smtClean="0">
                <a:latin typeface="Calibri" pitchFamily="34" charset="0"/>
                <a:cs typeface="Calibri" pitchFamily="34" charset="0"/>
              </a:rPr>
              <a:t>Developing </a:t>
            </a:r>
            <a:r>
              <a:rPr lang="en-US" dirty="0">
                <a:latin typeface="Calibri" pitchFamily="34" charset="0"/>
                <a:cs typeface="Calibri" pitchFamily="34" charset="0"/>
              </a:rPr>
              <a:t>a website that allows the layout to change along with a user’s computer screen resolution.</a:t>
            </a:r>
          </a:p>
        </p:txBody>
      </p:sp>
      <p:sp>
        <p:nvSpPr>
          <p:cNvPr id="8" name="Title 2"/>
          <p:cNvSpPr>
            <a:spLocks noGrp="1"/>
          </p:cNvSpPr>
          <p:nvPr>
            <p:ph type="title"/>
          </p:nvPr>
        </p:nvSpPr>
        <p:spPr>
          <a:xfrm>
            <a:off x="457200" y="274638"/>
            <a:ext cx="8229600" cy="1143000"/>
          </a:xfrm>
        </p:spPr>
        <p:txBody>
          <a:bodyPr/>
          <a:lstStyle/>
          <a:p>
            <a:r>
              <a:rPr lang="en-US" dirty="0" smtClean="0"/>
              <a:t>Responsive Websites</a:t>
            </a:r>
            <a:endParaRPr lang="en-US" dirty="0"/>
          </a:p>
        </p:txBody>
      </p:sp>
      <p:pic>
        <p:nvPicPr>
          <p:cNvPr id="2" name="Picture 1" descr="boston_globe_responsive_webs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9" y="1502968"/>
            <a:ext cx="9071601" cy="5102775"/>
          </a:xfrm>
          <a:prstGeom prst="rect">
            <a:avLst/>
          </a:prstGeom>
        </p:spPr>
      </p:pic>
    </p:spTree>
    <p:extLst>
      <p:ext uri="{BB962C8B-B14F-4D97-AF65-F5344CB8AC3E}">
        <p14:creationId xmlns:p14="http://schemas.microsoft.com/office/powerpoint/2010/main" val="84248739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Aspects of Responsiveness</a:t>
            </a:r>
            <a:endParaRPr lang="en-US" dirty="0"/>
          </a:p>
        </p:txBody>
      </p:sp>
      <p:sp>
        <p:nvSpPr>
          <p:cNvPr id="4" name="Content Placeholder 3"/>
          <p:cNvSpPr>
            <a:spLocks noGrp="1"/>
          </p:cNvSpPr>
          <p:nvPr>
            <p:ph idx="1"/>
          </p:nvPr>
        </p:nvSpPr>
        <p:spPr/>
        <p:txBody>
          <a:bodyPr/>
          <a:lstStyle/>
          <a:p>
            <a:r>
              <a:rPr lang="en-US" dirty="0" smtClean="0">
                <a:solidFill>
                  <a:srgbClr val="FFFFFF"/>
                </a:solidFill>
              </a:rPr>
              <a:t>Layout - target sizes (desktop, tablet, phone)</a:t>
            </a:r>
          </a:p>
          <a:p>
            <a:r>
              <a:rPr lang="en-US" dirty="0" smtClean="0"/>
              <a:t>Data Semantics</a:t>
            </a:r>
          </a:p>
          <a:p>
            <a:r>
              <a:rPr lang="en-US" dirty="0" smtClean="0"/>
              <a:t>Interaction</a:t>
            </a:r>
            <a:endParaRPr lang="en-US" dirty="0"/>
          </a:p>
        </p:txBody>
      </p:sp>
    </p:spTree>
    <p:extLst>
      <p:ext uri="{BB962C8B-B14F-4D97-AF65-F5344CB8AC3E}">
        <p14:creationId xmlns:p14="http://schemas.microsoft.com/office/powerpoint/2010/main" val="390291513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Adjusting Screen Resolution</a:t>
            </a:r>
            <a:endParaRPr lang="en-US" dirty="0"/>
          </a:p>
        </p:txBody>
      </p:sp>
      <p:pic>
        <p:nvPicPr>
          <p:cNvPr id="11" name="Picture 10"/>
          <p:cNvPicPr>
            <a:picLocks noChangeAspect="1"/>
          </p:cNvPicPr>
          <p:nvPr/>
        </p:nvPicPr>
        <p:blipFill>
          <a:blip r:embed="rId3"/>
          <a:stretch>
            <a:fillRect/>
          </a:stretch>
        </p:blipFill>
        <p:spPr>
          <a:xfrm>
            <a:off x="457200" y="1893725"/>
            <a:ext cx="7727093" cy="4214778"/>
          </a:xfrm>
          <a:prstGeom prst="rect">
            <a:avLst/>
          </a:prstGeom>
        </p:spPr>
      </p:pic>
      <p:sp>
        <p:nvSpPr>
          <p:cNvPr id="12" name="Rectangle 11"/>
          <p:cNvSpPr/>
          <p:nvPr/>
        </p:nvSpPr>
        <p:spPr>
          <a:xfrm>
            <a:off x="2106135" y="6150728"/>
            <a:ext cx="5507501" cy="369332"/>
          </a:xfrm>
          <a:prstGeom prst="rect">
            <a:avLst/>
          </a:prstGeom>
        </p:spPr>
        <p:txBody>
          <a:bodyPr wrap="square">
            <a:spAutoFit/>
          </a:bodyPr>
          <a:lstStyle/>
          <a:p>
            <a:r>
              <a:rPr lang="en-US" dirty="0"/>
              <a:t>Morten </a:t>
            </a:r>
            <a:r>
              <a:rPr lang="en-US" dirty="0" err="1" smtClean="0"/>
              <a:t>Hjerde</a:t>
            </a:r>
            <a:r>
              <a:rPr lang="en-US" dirty="0" smtClean="0"/>
              <a:t> et al. – Mobile Screen Size Trends, 2008</a:t>
            </a:r>
            <a:endParaRPr lang="en-US" dirty="0"/>
          </a:p>
        </p:txBody>
      </p:sp>
    </p:spTree>
    <p:extLst>
      <p:ext uri="{BB962C8B-B14F-4D97-AF65-F5344CB8AC3E}">
        <p14:creationId xmlns:p14="http://schemas.microsoft.com/office/powerpoint/2010/main" val="269575727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Flexible Everything</a:t>
            </a:r>
            <a:endParaRPr lang="en-US" dirty="0"/>
          </a:p>
        </p:txBody>
      </p:sp>
      <p:pic>
        <p:nvPicPr>
          <p:cNvPr id="4" name="Picture 3"/>
          <p:cNvPicPr>
            <a:picLocks noChangeAspect="1"/>
          </p:cNvPicPr>
          <p:nvPr/>
        </p:nvPicPr>
        <p:blipFill>
          <a:blip r:embed="rId3"/>
          <a:stretch>
            <a:fillRect/>
          </a:stretch>
        </p:blipFill>
        <p:spPr>
          <a:xfrm>
            <a:off x="624375" y="1593275"/>
            <a:ext cx="7681286" cy="4483078"/>
          </a:xfrm>
          <a:prstGeom prst="rect">
            <a:avLst/>
          </a:prstGeom>
        </p:spPr>
      </p:pic>
      <p:sp>
        <p:nvSpPr>
          <p:cNvPr id="5" name="Rectangle 4"/>
          <p:cNvSpPr/>
          <p:nvPr/>
        </p:nvSpPr>
        <p:spPr>
          <a:xfrm>
            <a:off x="144696" y="6211304"/>
            <a:ext cx="8999304" cy="646331"/>
          </a:xfrm>
          <a:prstGeom prst="rect">
            <a:avLst/>
          </a:prstGeom>
        </p:spPr>
        <p:txBody>
          <a:bodyPr wrap="square">
            <a:spAutoFit/>
          </a:bodyPr>
          <a:lstStyle/>
          <a:p>
            <a:r>
              <a:rPr lang="en-US" dirty="0"/>
              <a:t>Designing Multi-Device Experiences: An Ecosystem Approach to User Experiences </a:t>
            </a:r>
            <a:r>
              <a:rPr lang="en-US" dirty="0" smtClean="0"/>
              <a:t>across Devices  - Michal </a:t>
            </a:r>
            <a:r>
              <a:rPr lang="en-US" dirty="0"/>
              <a:t>Levin</a:t>
            </a:r>
          </a:p>
        </p:txBody>
      </p:sp>
    </p:spTree>
    <p:extLst>
      <p:ext uri="{BB962C8B-B14F-4D97-AF65-F5344CB8AC3E}">
        <p14:creationId xmlns:p14="http://schemas.microsoft.com/office/powerpoint/2010/main" val="9279723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76238" y="523875"/>
            <a:ext cx="8458200" cy="1143000"/>
          </a:xfrm>
        </p:spPr>
        <p:txBody>
          <a:bodyPr/>
          <a:lstStyle/>
          <a:p>
            <a:r>
              <a:rPr lang="en-US"/>
              <a:t>What is Information Visualization?</a:t>
            </a:r>
          </a:p>
        </p:txBody>
      </p:sp>
      <p:sp>
        <p:nvSpPr>
          <p:cNvPr id="210947" name="Rectangle 3"/>
          <p:cNvSpPr>
            <a:spLocks noGrp="1" noChangeArrowheads="1"/>
          </p:cNvSpPr>
          <p:nvPr>
            <p:ph type="body" idx="1"/>
          </p:nvPr>
        </p:nvSpPr>
        <p:spPr>
          <a:xfrm>
            <a:off x="179388" y="1865313"/>
            <a:ext cx="9144000" cy="4114800"/>
          </a:xfrm>
        </p:spPr>
        <p:txBody>
          <a:bodyPr>
            <a:noAutofit/>
          </a:bodyPr>
          <a:lstStyle/>
          <a:p>
            <a:pPr>
              <a:buFontTx/>
              <a:buNone/>
            </a:pPr>
            <a:r>
              <a:rPr lang="ja-JP" altLang="en-US" sz="2400" dirty="0" smtClean="0">
                <a:latin typeface="+mj-lt"/>
              </a:rPr>
              <a:t>“</a:t>
            </a:r>
            <a:r>
              <a:rPr lang="en-US" sz="2400" dirty="0">
                <a:latin typeface="+mj-lt"/>
              </a:rPr>
              <a:t>Transformation of the symbolic into the geometric</a:t>
            </a:r>
            <a:r>
              <a:rPr lang="ja-JP" altLang="en-US" sz="2400" dirty="0" smtClean="0">
                <a:latin typeface="+mj-lt"/>
              </a:rPr>
              <a:t>”</a:t>
            </a:r>
            <a:r>
              <a:rPr lang="en-US" altLang="ja-JP" sz="2400" dirty="0" smtClean="0">
                <a:latin typeface="+mj-lt"/>
              </a:rPr>
              <a:t> - </a:t>
            </a:r>
            <a:r>
              <a:rPr lang="en-US" sz="2400" dirty="0" smtClean="0">
                <a:latin typeface="+mj-lt"/>
              </a:rPr>
              <a:t> McCormick </a:t>
            </a:r>
            <a:r>
              <a:rPr lang="en-US" sz="2400" dirty="0">
                <a:latin typeface="+mj-lt"/>
              </a:rPr>
              <a:t>et al., </a:t>
            </a:r>
            <a:r>
              <a:rPr lang="en-US" sz="2400" dirty="0" smtClean="0">
                <a:latin typeface="+mj-lt"/>
              </a:rPr>
              <a:t>1987</a:t>
            </a:r>
            <a:endParaRPr lang="en-US" sz="2400" dirty="0">
              <a:latin typeface="+mj-lt"/>
            </a:endParaRPr>
          </a:p>
          <a:p>
            <a:pPr>
              <a:buFontTx/>
              <a:buNone/>
            </a:pPr>
            <a:endParaRPr lang="en-US" sz="2400" dirty="0">
              <a:latin typeface="+mj-lt"/>
            </a:endParaRPr>
          </a:p>
          <a:p>
            <a:pPr>
              <a:buFontTx/>
              <a:buNone/>
            </a:pPr>
            <a:r>
              <a:rPr lang="en-US" sz="2400" dirty="0">
                <a:latin typeface="+mj-lt"/>
              </a:rPr>
              <a:t> </a:t>
            </a:r>
            <a:r>
              <a:rPr lang="ja-JP" altLang="en-US" sz="2400" dirty="0" smtClean="0">
                <a:latin typeface="+mj-lt"/>
              </a:rPr>
              <a:t>“</a:t>
            </a:r>
            <a:r>
              <a:rPr lang="en-US" sz="2400" dirty="0">
                <a:latin typeface="+mj-lt"/>
              </a:rPr>
              <a:t>... finding the artificial memory that </a:t>
            </a:r>
            <a:r>
              <a:rPr lang="en-US" sz="2400" dirty="0" smtClean="0">
                <a:latin typeface="+mj-lt"/>
              </a:rPr>
              <a:t>best </a:t>
            </a:r>
            <a:r>
              <a:rPr lang="en-US" sz="2400" dirty="0">
                <a:latin typeface="+mj-lt"/>
              </a:rPr>
              <a:t>supports our natural means of perception.''</a:t>
            </a:r>
          </a:p>
          <a:p>
            <a:pPr>
              <a:buFontTx/>
              <a:buNone/>
            </a:pPr>
            <a:r>
              <a:rPr lang="en-US" sz="2400" dirty="0">
                <a:latin typeface="+mj-lt"/>
              </a:rPr>
              <a:t>   </a:t>
            </a:r>
            <a:r>
              <a:rPr lang="en-US" sz="2400" dirty="0" smtClean="0">
                <a:latin typeface="+mj-lt"/>
              </a:rPr>
              <a:t>- </a:t>
            </a:r>
            <a:r>
              <a:rPr lang="en-US" sz="2400" dirty="0" err="1" smtClean="0">
                <a:latin typeface="+mj-lt"/>
              </a:rPr>
              <a:t>Bertin</a:t>
            </a:r>
            <a:r>
              <a:rPr lang="en-US" sz="2400" dirty="0">
                <a:latin typeface="+mj-lt"/>
              </a:rPr>
              <a:t>, </a:t>
            </a:r>
            <a:r>
              <a:rPr lang="en-US" sz="2400" dirty="0" smtClean="0">
                <a:latin typeface="+mj-lt"/>
              </a:rPr>
              <a:t>1983</a:t>
            </a:r>
            <a:endParaRPr lang="en-US" sz="2400" dirty="0">
              <a:latin typeface="+mj-lt"/>
            </a:endParaRPr>
          </a:p>
          <a:p>
            <a:pPr>
              <a:buFontTx/>
              <a:buNone/>
            </a:pPr>
            <a:endParaRPr lang="en-US" sz="2400" dirty="0">
              <a:latin typeface="+mj-lt"/>
            </a:endParaRPr>
          </a:p>
          <a:p>
            <a:pPr marL="0" indent="0">
              <a:buFontTx/>
              <a:buNone/>
            </a:pPr>
            <a:r>
              <a:rPr lang="en-US" sz="2400" dirty="0" smtClean="0">
                <a:latin typeface="+mj-lt"/>
              </a:rPr>
              <a:t>The </a:t>
            </a:r>
            <a:r>
              <a:rPr lang="en-US" sz="2400" dirty="0">
                <a:latin typeface="+mj-lt"/>
              </a:rPr>
              <a:t>depiction of information using spatial or </a:t>
            </a:r>
            <a:r>
              <a:rPr lang="en-US" sz="2400" dirty="0" smtClean="0">
                <a:latin typeface="+mj-lt"/>
              </a:rPr>
              <a:t>graphical representations</a:t>
            </a:r>
            <a:r>
              <a:rPr lang="en-US" sz="2400" dirty="0">
                <a:latin typeface="+mj-lt"/>
              </a:rPr>
              <a:t>, to </a:t>
            </a:r>
            <a:r>
              <a:rPr lang="en-US" sz="2400" dirty="0" smtClean="0">
                <a:latin typeface="+mj-lt"/>
              </a:rPr>
              <a:t>facilitate comparison</a:t>
            </a:r>
            <a:r>
              <a:rPr lang="en-US" sz="2400" dirty="0">
                <a:latin typeface="+mj-lt"/>
              </a:rPr>
              <a:t>, </a:t>
            </a:r>
            <a:r>
              <a:rPr lang="en-US" sz="2400" dirty="0" smtClean="0">
                <a:latin typeface="+mj-lt"/>
              </a:rPr>
              <a:t>pattern recognition</a:t>
            </a:r>
            <a:r>
              <a:rPr lang="en-US" sz="2400" dirty="0">
                <a:latin typeface="+mj-lt"/>
              </a:rPr>
              <a:t>, change detection, and other cognitive skills </a:t>
            </a:r>
            <a:r>
              <a:rPr lang="en-US" sz="2400" dirty="0" smtClean="0">
                <a:latin typeface="+mj-lt"/>
              </a:rPr>
              <a:t>by </a:t>
            </a:r>
            <a:r>
              <a:rPr lang="en-US" sz="2400" dirty="0">
                <a:latin typeface="+mj-lt"/>
              </a:rPr>
              <a:t>making use of the visual system. </a:t>
            </a:r>
          </a:p>
        </p:txBody>
      </p:sp>
    </p:spTree>
    <p:extLst>
      <p:ext uri="{BB962C8B-B14F-4D97-AF65-F5344CB8AC3E}">
        <p14:creationId xmlns:p14="http://schemas.microsoft.com/office/powerpoint/2010/main" val="2959643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90577" y="1353337"/>
            <a:ext cx="4912081" cy="5358634"/>
          </a:xfrm>
          <a:prstGeom prst="rect">
            <a:avLst/>
          </a:prstGeom>
          <a:ln w="3175">
            <a:solidFill>
              <a:schemeClr val="tx1"/>
            </a:solidFill>
          </a:ln>
        </p:spPr>
      </p:pic>
      <p:sp>
        <p:nvSpPr>
          <p:cNvPr id="6" name="Title 5"/>
          <p:cNvSpPr>
            <a:spLocks noGrp="1"/>
          </p:cNvSpPr>
          <p:nvPr>
            <p:ph type="title"/>
          </p:nvPr>
        </p:nvSpPr>
        <p:spPr/>
        <p:txBody>
          <a:bodyPr/>
          <a:lstStyle/>
          <a:p>
            <a:r>
              <a:rPr lang="en-US" dirty="0" smtClean="0"/>
              <a:t>Custom Style Sheets</a:t>
            </a:r>
            <a:endParaRPr lang="en-US" dirty="0"/>
          </a:p>
        </p:txBody>
      </p:sp>
    </p:spTree>
    <p:extLst>
      <p:ext uri="{BB962C8B-B14F-4D97-AF65-F5344CB8AC3E}">
        <p14:creationId xmlns:p14="http://schemas.microsoft.com/office/powerpoint/2010/main" val="2758073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5-28 at 8.43.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790" y="169149"/>
            <a:ext cx="7443819" cy="4683852"/>
          </a:xfrm>
          <a:prstGeom prst="rect">
            <a:avLst/>
          </a:prstGeom>
          <a:ln w="3175">
            <a:solidFill>
              <a:schemeClr val="tx1"/>
            </a:solidFill>
          </a:ln>
        </p:spPr>
      </p:pic>
      <p:pic>
        <p:nvPicPr>
          <p:cNvPr id="5" name="Picture 4" descr="Screen Shot 2015-05-28 at 8.43.2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445" y="3851276"/>
            <a:ext cx="3413664" cy="2956848"/>
          </a:xfrm>
          <a:prstGeom prst="rect">
            <a:avLst/>
          </a:prstGeom>
          <a:ln w="3175">
            <a:solidFill>
              <a:schemeClr val="tx1"/>
            </a:solidFill>
          </a:ln>
        </p:spPr>
      </p:pic>
    </p:spTree>
    <p:extLst>
      <p:ext uri="{BB962C8B-B14F-4D97-AF65-F5344CB8AC3E}">
        <p14:creationId xmlns:p14="http://schemas.microsoft.com/office/powerpoint/2010/main" val="302503357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Selectively Displaying </a:t>
            </a:r>
            <a:r>
              <a:rPr lang="en-US" dirty="0"/>
              <a:t>D</a:t>
            </a:r>
            <a:r>
              <a:rPr lang="en-US" dirty="0" smtClean="0"/>
              <a:t>ata</a:t>
            </a:r>
            <a:endParaRPr lang="en-US" dirty="0"/>
          </a:p>
        </p:txBody>
      </p:sp>
      <p:pic>
        <p:nvPicPr>
          <p:cNvPr id="4" name="Picture 3" descr="Screen Shot 2015-05-28 at 2.54.58 AM.png">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417638"/>
            <a:ext cx="9144000" cy="2475287"/>
          </a:xfrm>
          <a:prstGeom prst="rect">
            <a:avLst/>
          </a:prstGeom>
        </p:spPr>
      </p:pic>
      <p:pic>
        <p:nvPicPr>
          <p:cNvPr id="6" name="Picture 5" descr="Screen Shot 2015-05-28 at 2.55.1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0" y="4309686"/>
            <a:ext cx="1915328" cy="2548314"/>
          </a:xfrm>
          <a:prstGeom prst="rect">
            <a:avLst/>
          </a:prstGeom>
        </p:spPr>
      </p:pic>
    </p:spTree>
    <p:extLst>
      <p:ext uri="{BB962C8B-B14F-4D97-AF65-F5344CB8AC3E}">
        <p14:creationId xmlns:p14="http://schemas.microsoft.com/office/powerpoint/2010/main" val="164506753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Orientation</a:t>
            </a:r>
            <a:endParaRPr lang="en-US" dirty="0"/>
          </a:p>
        </p:txBody>
      </p:sp>
      <p:pic>
        <p:nvPicPr>
          <p:cNvPr id="4" name="Picture 3" descr="Screen Shot 2015-05-28 at 3.35.15 AM.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638"/>
            <a:ext cx="9144000" cy="1685613"/>
          </a:xfrm>
          <a:prstGeom prst="rect">
            <a:avLst/>
          </a:prstGeom>
        </p:spPr>
      </p:pic>
      <p:pic>
        <p:nvPicPr>
          <p:cNvPr id="6" name="Picture 5" descr="Screen Shot 2015-05-28 at 3.35.4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564" y="3944956"/>
            <a:ext cx="5959956" cy="2573383"/>
          </a:xfrm>
          <a:prstGeom prst="rect">
            <a:avLst/>
          </a:prstGeom>
        </p:spPr>
      </p:pic>
    </p:spTree>
    <p:extLst>
      <p:ext uri="{BB962C8B-B14F-4D97-AF65-F5344CB8AC3E}">
        <p14:creationId xmlns:p14="http://schemas.microsoft.com/office/powerpoint/2010/main" val="108996014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0" y="1456235"/>
            <a:ext cx="9144000" cy="5318925"/>
            <a:chOff x="0" y="1456235"/>
            <a:chExt cx="9144000" cy="5318925"/>
          </a:xfrm>
        </p:grpSpPr>
        <p:pic>
          <p:nvPicPr>
            <p:cNvPr id="7" name="Picture 6" descr="Screen Shot 2015-05-27 at 11.00.26 PM.png">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56235"/>
              <a:ext cx="9144000" cy="1632857"/>
            </a:xfrm>
            <a:prstGeom prst="rect">
              <a:avLst/>
            </a:prstGeom>
          </p:spPr>
        </p:pic>
        <p:pic>
          <p:nvPicPr>
            <p:cNvPr id="12" name="Picture 11" descr="Screen Shot 2015-05-27 at 11.00.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231" y="4166900"/>
              <a:ext cx="1610317" cy="2608260"/>
            </a:xfrm>
            <a:prstGeom prst="rect">
              <a:avLst/>
            </a:prstGeom>
          </p:spPr>
        </p:pic>
      </p:grpSp>
      <p:sp>
        <p:nvSpPr>
          <p:cNvPr id="15" name="Title 14"/>
          <p:cNvSpPr>
            <a:spLocks noGrp="1"/>
          </p:cNvSpPr>
          <p:nvPr>
            <p:ph type="title"/>
          </p:nvPr>
        </p:nvSpPr>
        <p:spPr/>
        <p:txBody>
          <a:bodyPr/>
          <a:lstStyle/>
          <a:p>
            <a:r>
              <a:rPr lang="en-US" dirty="0" smtClean="0"/>
              <a:t>Table Cards</a:t>
            </a:r>
            <a:endParaRPr lang="en-US" dirty="0"/>
          </a:p>
        </p:txBody>
      </p:sp>
    </p:spTree>
    <p:extLst>
      <p:ext uri="{BB962C8B-B14F-4D97-AF65-F5344CB8AC3E}">
        <p14:creationId xmlns:p14="http://schemas.microsoft.com/office/powerpoint/2010/main" val="25948990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Collapsing detail</a:t>
            </a:r>
            <a:endParaRPr lang="en-US" dirty="0"/>
          </a:p>
        </p:txBody>
      </p:sp>
      <p:pic>
        <p:nvPicPr>
          <p:cNvPr id="5" name="Picture 4" descr="Screen Shot 2015-05-28 at 3.55.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0800"/>
            <a:ext cx="9144000" cy="4191856"/>
          </a:xfrm>
          <a:prstGeom prst="rect">
            <a:avLst/>
          </a:prstGeom>
        </p:spPr>
      </p:pic>
    </p:spTree>
    <p:extLst>
      <p:ext uri="{BB962C8B-B14F-4D97-AF65-F5344CB8AC3E}">
        <p14:creationId xmlns:p14="http://schemas.microsoft.com/office/powerpoint/2010/main" val="405958789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Collapsing detail</a:t>
            </a:r>
            <a:endParaRPr lang="en-US" dirty="0"/>
          </a:p>
        </p:txBody>
      </p:sp>
      <p:pic>
        <p:nvPicPr>
          <p:cNvPr id="3" name="Picture 2" descr="Screen Shot 2015-05-28 at 3.56.45 AM.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3878" y="1683798"/>
            <a:ext cx="6028174" cy="4120956"/>
          </a:xfrm>
          <a:prstGeom prst="rect">
            <a:avLst/>
          </a:prstGeom>
        </p:spPr>
      </p:pic>
    </p:spTree>
    <p:extLst>
      <p:ext uri="{BB962C8B-B14F-4D97-AF65-F5344CB8AC3E}">
        <p14:creationId xmlns:p14="http://schemas.microsoft.com/office/powerpoint/2010/main" val="152959792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Typography</a:t>
            </a:r>
            <a:endParaRPr lang="en-US" dirty="0"/>
          </a:p>
        </p:txBody>
      </p:sp>
      <p:pic>
        <p:nvPicPr>
          <p:cNvPr id="4" name="Picture 3" descr="Screen Shot 2015-05-28 at 9.12.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93" y="2467000"/>
            <a:ext cx="6853422" cy="2633810"/>
          </a:xfrm>
          <a:prstGeom prst="rect">
            <a:avLst/>
          </a:prstGeom>
        </p:spPr>
      </p:pic>
    </p:spTree>
    <p:extLst>
      <p:ext uri="{BB962C8B-B14F-4D97-AF65-F5344CB8AC3E}">
        <p14:creationId xmlns:p14="http://schemas.microsoft.com/office/powerpoint/2010/main" val="15376381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iOS</a:t>
            </a:r>
            <a:r>
              <a:rPr lang="en-US" dirty="0" smtClean="0"/>
              <a:t>: Dynamic Type</a:t>
            </a:r>
            <a:endParaRPr lang="en-US" dirty="0"/>
          </a:p>
        </p:txBody>
      </p:sp>
      <p:pic>
        <p:nvPicPr>
          <p:cNvPr id="6" name="Picture 5" descr="Screen Shot 2015-05-28 at 9.19.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1892300"/>
            <a:ext cx="5892800" cy="3060700"/>
          </a:xfrm>
          <a:prstGeom prst="rect">
            <a:avLst/>
          </a:prstGeom>
        </p:spPr>
      </p:pic>
    </p:spTree>
    <p:extLst>
      <p:ext uri="{BB962C8B-B14F-4D97-AF65-F5344CB8AC3E}">
        <p14:creationId xmlns:p14="http://schemas.microsoft.com/office/powerpoint/2010/main" val="401345519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Context + Focus</a:t>
            </a:r>
            <a:endParaRPr lang="en-US" dirty="0"/>
          </a:p>
        </p:txBody>
      </p:sp>
      <p:sp>
        <p:nvSpPr>
          <p:cNvPr id="3" name="Content Placeholder 2"/>
          <p:cNvSpPr>
            <a:spLocks noGrp="1"/>
          </p:cNvSpPr>
          <p:nvPr>
            <p:ph idx="1"/>
          </p:nvPr>
        </p:nvSpPr>
        <p:spPr/>
        <p:txBody>
          <a:bodyPr/>
          <a:lstStyle/>
          <a:p>
            <a:pPr marL="0" indent="0">
              <a:buNone/>
            </a:pPr>
            <a:r>
              <a:rPr lang="en-US" dirty="0" smtClean="0"/>
              <a:t>Location, Time, Alerts in changes in data</a:t>
            </a:r>
            <a:endParaRPr lang="en-US" dirty="0"/>
          </a:p>
        </p:txBody>
      </p:sp>
      <p:pic>
        <p:nvPicPr>
          <p:cNvPr id="6" name="Picture 5" descr="Screen Shot 2015-05-28 at 4.13.15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99904"/>
            <a:ext cx="9144000" cy="4274269"/>
          </a:xfrm>
          <a:prstGeom prst="rect">
            <a:avLst/>
          </a:prstGeom>
        </p:spPr>
      </p:pic>
    </p:spTree>
    <p:extLst>
      <p:ext uri="{BB962C8B-B14F-4D97-AF65-F5344CB8AC3E}">
        <p14:creationId xmlns:p14="http://schemas.microsoft.com/office/powerpoint/2010/main" val="12037410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a:t>Information Visualization</a:t>
            </a:r>
          </a:p>
        </p:txBody>
      </p:sp>
      <p:sp>
        <p:nvSpPr>
          <p:cNvPr id="211971" name="Rectangle 3"/>
          <p:cNvSpPr>
            <a:spLocks noGrp="1" noChangeArrowheads="1"/>
          </p:cNvSpPr>
          <p:nvPr>
            <p:ph type="body" idx="1"/>
          </p:nvPr>
        </p:nvSpPr>
        <p:spPr>
          <a:xfrm>
            <a:off x="762000" y="1838325"/>
            <a:ext cx="8382000" cy="4114800"/>
          </a:xfrm>
        </p:spPr>
        <p:txBody>
          <a:bodyPr>
            <a:normAutofit fontScale="92500" lnSpcReduction="10000"/>
          </a:bodyPr>
          <a:lstStyle/>
          <a:p>
            <a:r>
              <a:rPr lang="en-US"/>
              <a:t>Problem: </a:t>
            </a:r>
          </a:p>
          <a:p>
            <a:pPr lvl="1"/>
            <a:r>
              <a:rPr lang="en-US"/>
              <a:t>HUGE Datasets: How to understand them?</a:t>
            </a:r>
          </a:p>
          <a:p>
            <a:r>
              <a:rPr lang="en-US"/>
              <a:t>Solution</a:t>
            </a:r>
          </a:p>
          <a:p>
            <a:pPr lvl="1"/>
            <a:r>
              <a:rPr lang="en-US"/>
              <a:t>Take better advantage of human perceptual system</a:t>
            </a:r>
          </a:p>
          <a:p>
            <a:pPr lvl="1"/>
            <a:r>
              <a:rPr lang="en-US"/>
              <a:t>Convert information into a graphical representation.</a:t>
            </a:r>
          </a:p>
          <a:p>
            <a:r>
              <a:rPr lang="en-US"/>
              <a:t>Issues</a:t>
            </a:r>
          </a:p>
          <a:p>
            <a:pPr lvl="1"/>
            <a:r>
              <a:rPr lang="en-US"/>
              <a:t>How to convert abstract information into graphical form?</a:t>
            </a:r>
          </a:p>
          <a:p>
            <a:pPr lvl="1"/>
            <a:r>
              <a:rPr lang="en-US"/>
              <a:t>Do visualizations do a better job than other methods?</a:t>
            </a:r>
          </a:p>
        </p:txBody>
      </p:sp>
    </p:spTree>
    <p:extLst>
      <p:ext uri="{BB962C8B-B14F-4D97-AF65-F5344CB8AC3E}">
        <p14:creationId xmlns:p14="http://schemas.microsoft.com/office/powerpoint/2010/main" val="3984796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Context + Focus</a:t>
            </a:r>
            <a:endParaRPr lang="en-US" dirty="0"/>
          </a:p>
        </p:txBody>
      </p:sp>
      <p:sp>
        <p:nvSpPr>
          <p:cNvPr id="3" name="Content Placeholder 2"/>
          <p:cNvSpPr>
            <a:spLocks noGrp="1"/>
          </p:cNvSpPr>
          <p:nvPr>
            <p:ph idx="1"/>
          </p:nvPr>
        </p:nvSpPr>
        <p:spPr/>
        <p:txBody>
          <a:bodyPr/>
          <a:lstStyle/>
          <a:p>
            <a:pPr marL="0" indent="0">
              <a:buNone/>
            </a:pPr>
            <a:r>
              <a:rPr lang="en-US" dirty="0" smtClean="0"/>
              <a:t>Location, Time, Alerts in changes in data</a:t>
            </a:r>
            <a:endParaRPr lang="en-US" dirty="0"/>
          </a:p>
        </p:txBody>
      </p:sp>
      <p:pic>
        <p:nvPicPr>
          <p:cNvPr id="5" name="caltrai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04479" y="2282650"/>
            <a:ext cx="3266752" cy="4350299"/>
          </a:xfrm>
          <a:prstGeom prst="rect">
            <a:avLst/>
          </a:prstGeom>
        </p:spPr>
      </p:pic>
    </p:spTree>
    <p:extLst>
      <p:ext uri="{BB962C8B-B14F-4D97-AF65-F5344CB8AC3E}">
        <p14:creationId xmlns:p14="http://schemas.microsoft.com/office/powerpoint/2010/main" val="226869147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352800"/>
            <a:ext cx="7772400" cy="1362075"/>
          </a:xfrm>
        </p:spPr>
        <p:txBody>
          <a:bodyPr/>
          <a:lstStyle/>
          <a:p>
            <a:r>
              <a:rPr lang="en-US" dirty="0" smtClean="0"/>
              <a:t>Document browsing </a:t>
            </a:r>
            <a:br>
              <a:rPr lang="en-US" dirty="0" smtClean="0"/>
            </a:br>
            <a:r>
              <a:rPr lang="en-US" dirty="0" smtClean="0"/>
              <a:t>and visual summaries </a:t>
            </a:r>
            <a:endParaRPr lang="en-US" dirty="0"/>
          </a:p>
        </p:txBody>
      </p:sp>
    </p:spTree>
    <p:extLst>
      <p:ext uri="{BB962C8B-B14F-4D97-AF65-F5344CB8AC3E}">
        <p14:creationId xmlns:p14="http://schemas.microsoft.com/office/powerpoint/2010/main" val="41554384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685800" y="228600"/>
            <a:ext cx="7772400" cy="990600"/>
          </a:xfrm>
        </p:spPr>
        <p:txBody>
          <a:bodyPr/>
          <a:lstStyle/>
          <a:p>
            <a:r>
              <a:rPr lang="en-US" dirty="0"/>
              <a:t>Why Visualize </a:t>
            </a:r>
            <a:r>
              <a:rPr lang="en-US" dirty="0" smtClean="0"/>
              <a:t>Documents?</a:t>
            </a:r>
            <a:endParaRPr lang="en-US" dirty="0"/>
          </a:p>
        </p:txBody>
      </p:sp>
      <p:sp>
        <p:nvSpPr>
          <p:cNvPr id="439299" name="Rectangle 3"/>
          <p:cNvSpPr>
            <a:spLocks noGrp="1" noChangeArrowheads="1"/>
          </p:cNvSpPr>
          <p:nvPr>
            <p:ph type="body" idx="1"/>
          </p:nvPr>
        </p:nvSpPr>
        <p:spPr>
          <a:xfrm>
            <a:off x="685800" y="1447800"/>
            <a:ext cx="7696200" cy="4114800"/>
          </a:xfrm>
        </p:spPr>
        <p:txBody>
          <a:bodyPr>
            <a:normAutofit/>
          </a:bodyPr>
          <a:lstStyle/>
          <a:p>
            <a:r>
              <a:rPr lang="en-US" dirty="0"/>
              <a:t>To help with Information Retrieval</a:t>
            </a:r>
          </a:p>
          <a:p>
            <a:r>
              <a:rPr lang="en-US" dirty="0" smtClean="0"/>
              <a:t>Provide </a:t>
            </a:r>
            <a:r>
              <a:rPr lang="en-US" dirty="0"/>
              <a:t>an overview of a </a:t>
            </a:r>
            <a:r>
              <a:rPr lang="en-US" dirty="0" smtClean="0"/>
              <a:t>collection</a:t>
            </a:r>
          </a:p>
          <a:p>
            <a:r>
              <a:rPr lang="en-US" dirty="0" smtClean="0"/>
              <a:t>Show a </a:t>
            </a:r>
            <a:r>
              <a:rPr lang="en-US" dirty="0"/>
              <a:t>user what aspects of their interests are present in a </a:t>
            </a:r>
            <a:r>
              <a:rPr lang="en-US" dirty="0" smtClean="0"/>
              <a:t>collection</a:t>
            </a:r>
          </a:p>
          <a:p>
            <a:r>
              <a:rPr lang="en-US" dirty="0"/>
              <a:t>H</a:t>
            </a:r>
            <a:r>
              <a:rPr lang="en-US" dirty="0" smtClean="0"/>
              <a:t>elp </a:t>
            </a:r>
            <a:r>
              <a:rPr lang="en-US" dirty="0"/>
              <a:t>user understand why documents retrieved as a result of a query</a:t>
            </a:r>
          </a:p>
          <a:p>
            <a:pPr lvl="1"/>
            <a:endParaRPr lang="en-US" sz="2400" dirty="0"/>
          </a:p>
        </p:txBody>
      </p:sp>
    </p:spTree>
    <p:extLst>
      <p:ext uri="{BB962C8B-B14F-4D97-AF65-F5344CB8AC3E}">
        <p14:creationId xmlns:p14="http://schemas.microsoft.com/office/powerpoint/2010/main" val="1832111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noFill/>
          <a:ln/>
        </p:spPr>
        <p:txBody>
          <a:bodyPr lIns="92075" tIns="46038" rIns="92075" bIns="46038"/>
          <a:lstStyle/>
          <a:p>
            <a:r>
              <a:rPr lang="en-US"/>
              <a:t>Why Text is Tough</a:t>
            </a:r>
          </a:p>
        </p:txBody>
      </p:sp>
      <p:sp>
        <p:nvSpPr>
          <p:cNvPr id="440323" name="Rectangle 3"/>
          <p:cNvSpPr>
            <a:spLocks noGrp="1" noChangeArrowheads="1"/>
          </p:cNvSpPr>
          <p:nvPr>
            <p:ph idx="1"/>
          </p:nvPr>
        </p:nvSpPr>
        <p:spPr>
          <a:noFill/>
          <a:ln/>
        </p:spPr>
        <p:txBody>
          <a:bodyPr lIns="92075" tIns="46038" rIns="92075" bIns="46038">
            <a:normAutofit/>
          </a:bodyPr>
          <a:lstStyle/>
          <a:p>
            <a:r>
              <a:rPr lang="en-US" sz="3600" dirty="0"/>
              <a:t>Text is </a:t>
            </a:r>
            <a:r>
              <a:rPr lang="en-US" sz="3600" dirty="0">
                <a:solidFill>
                  <a:srgbClr val="FF0000"/>
                </a:solidFill>
              </a:rPr>
              <a:t>not</a:t>
            </a:r>
            <a:r>
              <a:rPr lang="en-US" sz="3600" dirty="0"/>
              <a:t> pre-attentive</a:t>
            </a:r>
          </a:p>
          <a:p>
            <a:r>
              <a:rPr lang="en-US" sz="3600" dirty="0"/>
              <a:t>Text consists of abstract concepts</a:t>
            </a:r>
          </a:p>
          <a:p>
            <a:r>
              <a:rPr lang="en-US" sz="3600" dirty="0" smtClean="0"/>
              <a:t>Text </a:t>
            </a:r>
            <a:r>
              <a:rPr lang="en-US" sz="3600" dirty="0"/>
              <a:t>represents similar concepts in many different ways</a:t>
            </a:r>
          </a:p>
          <a:p>
            <a:r>
              <a:rPr lang="en-US" sz="3600" dirty="0" smtClean="0"/>
              <a:t>Text </a:t>
            </a:r>
            <a:r>
              <a:rPr lang="en-US" sz="3600" dirty="0"/>
              <a:t>has very high </a:t>
            </a:r>
            <a:r>
              <a:rPr lang="en-US" sz="3600" dirty="0" smtClean="0"/>
              <a:t>dimensionality</a:t>
            </a:r>
            <a:endParaRPr lang="en-US" sz="3600" dirty="0"/>
          </a:p>
        </p:txBody>
      </p:sp>
    </p:spTree>
    <p:extLst>
      <p:ext uri="{BB962C8B-B14F-4D97-AF65-F5344CB8AC3E}">
        <p14:creationId xmlns:p14="http://schemas.microsoft.com/office/powerpoint/2010/main" val="906007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a:xfrm>
            <a:off x="685800" y="304800"/>
            <a:ext cx="7772400" cy="990600"/>
          </a:xfrm>
        </p:spPr>
        <p:txBody>
          <a:bodyPr/>
          <a:lstStyle/>
          <a:p>
            <a:r>
              <a:rPr lang="en-US"/>
              <a:t>Why Text is Easy</a:t>
            </a:r>
          </a:p>
        </p:txBody>
      </p:sp>
      <p:sp>
        <p:nvSpPr>
          <p:cNvPr id="451587" name="Rectangle 3"/>
          <p:cNvSpPr>
            <a:spLocks noGrp="1" noChangeArrowheads="1"/>
          </p:cNvSpPr>
          <p:nvPr>
            <p:ph type="body" idx="1"/>
          </p:nvPr>
        </p:nvSpPr>
        <p:spPr>
          <a:xfrm>
            <a:off x="304800" y="1524000"/>
            <a:ext cx="8839200" cy="3505200"/>
          </a:xfrm>
        </p:spPr>
        <p:txBody>
          <a:bodyPr>
            <a:noAutofit/>
          </a:bodyPr>
          <a:lstStyle/>
          <a:p>
            <a:r>
              <a:rPr lang="en-US" dirty="0"/>
              <a:t>Text  is highly redundant</a:t>
            </a:r>
          </a:p>
          <a:p>
            <a:pPr lvl="1"/>
            <a:r>
              <a:rPr lang="en-US" sz="3200" dirty="0"/>
              <a:t>When you have lots of it</a:t>
            </a:r>
          </a:p>
          <a:p>
            <a:pPr lvl="1"/>
            <a:r>
              <a:rPr lang="en-US" sz="3200" dirty="0"/>
              <a:t>Pretty much any simple technique can pull out phrases that seem to characterize a document</a:t>
            </a:r>
          </a:p>
          <a:p>
            <a:r>
              <a:rPr lang="en-US" dirty="0"/>
              <a:t>Instant summary:</a:t>
            </a:r>
          </a:p>
          <a:p>
            <a:pPr lvl="1"/>
            <a:r>
              <a:rPr lang="en-US" sz="3200" dirty="0"/>
              <a:t>Extract the most frequent words from a text</a:t>
            </a:r>
          </a:p>
          <a:p>
            <a:pPr lvl="1"/>
            <a:r>
              <a:rPr lang="en-US" sz="3200" dirty="0"/>
              <a:t>Remove the most common English words</a:t>
            </a:r>
          </a:p>
          <a:p>
            <a:r>
              <a:rPr lang="en-US" dirty="0"/>
              <a:t>People are very good at attributing meaning to lists of otherwise unrelated words</a:t>
            </a:r>
          </a:p>
          <a:p>
            <a:pPr lvl="1">
              <a:buFontTx/>
              <a:buNone/>
            </a:pPr>
            <a:endParaRPr lang="en-US" sz="3200" dirty="0">
              <a:solidFill>
                <a:schemeClr val="bg2"/>
              </a:solidFill>
            </a:endParaRPr>
          </a:p>
        </p:txBody>
      </p:sp>
    </p:spTree>
    <p:extLst>
      <p:ext uri="{BB962C8B-B14F-4D97-AF65-F5344CB8AC3E}">
        <p14:creationId xmlns:p14="http://schemas.microsoft.com/office/powerpoint/2010/main" val="2573293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Characteristics of Visual Summaries</a:t>
            </a:r>
            <a:endParaRPr lang="en-US" dirty="0"/>
          </a:p>
        </p:txBody>
      </p:sp>
      <p:sp>
        <p:nvSpPr>
          <p:cNvPr id="5" name="Content Placeholder 4"/>
          <p:cNvSpPr>
            <a:spLocks noGrp="1"/>
          </p:cNvSpPr>
          <p:nvPr>
            <p:ph idx="1"/>
          </p:nvPr>
        </p:nvSpPr>
        <p:spPr/>
        <p:txBody>
          <a:bodyPr/>
          <a:lstStyle/>
          <a:p>
            <a:r>
              <a:rPr lang="en-US" dirty="0" smtClean="0"/>
              <a:t>Memorable</a:t>
            </a:r>
          </a:p>
          <a:p>
            <a:r>
              <a:rPr lang="en-US" dirty="0" smtClean="0"/>
              <a:t>Semantic and Visual Depiction</a:t>
            </a:r>
          </a:p>
          <a:p>
            <a:r>
              <a:rPr lang="en-US" dirty="0" smtClean="0"/>
              <a:t>Advertising most interesting part of the viz.</a:t>
            </a:r>
          </a:p>
          <a:p>
            <a:r>
              <a:rPr lang="en-US" dirty="0" smtClean="0"/>
              <a:t>Semantically related to blog or underlying story</a:t>
            </a:r>
            <a:endParaRPr lang="en-US" dirty="0"/>
          </a:p>
        </p:txBody>
      </p:sp>
    </p:spTree>
    <p:extLst>
      <p:ext uri="{BB962C8B-B14F-4D97-AF65-F5344CB8AC3E}">
        <p14:creationId xmlns:p14="http://schemas.microsoft.com/office/powerpoint/2010/main" val="93189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r>
              <a:rPr lang="en-US"/>
              <a:t>Flamenco</a:t>
            </a:r>
          </a:p>
        </p:txBody>
      </p:sp>
      <p:pic>
        <p:nvPicPr>
          <p:cNvPr id="6973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85725"/>
            <a:ext cx="8677275" cy="668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7330654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lang="en-US"/>
              <a:t>Flamenco</a:t>
            </a:r>
          </a:p>
        </p:txBody>
      </p:sp>
      <p:pic>
        <p:nvPicPr>
          <p:cNvPr id="6983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0"/>
            <a:ext cx="8791575" cy="733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228627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odruf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051" y="0"/>
            <a:ext cx="3146054" cy="6264512"/>
          </a:xfrm>
          <a:prstGeom prst="rect">
            <a:avLst/>
          </a:prstGeom>
        </p:spPr>
      </p:pic>
      <p:sp>
        <p:nvSpPr>
          <p:cNvPr id="6" name="TextBox 5"/>
          <p:cNvSpPr txBox="1"/>
          <p:nvPr/>
        </p:nvSpPr>
        <p:spPr>
          <a:xfrm>
            <a:off x="479473" y="6155030"/>
            <a:ext cx="2964632" cy="646331"/>
          </a:xfrm>
          <a:prstGeom prst="rect">
            <a:avLst/>
          </a:prstGeom>
          <a:noFill/>
        </p:spPr>
        <p:txBody>
          <a:bodyPr wrap="square" rtlCol="0">
            <a:spAutoFit/>
          </a:bodyPr>
          <a:lstStyle/>
          <a:p>
            <a:r>
              <a:rPr lang="en-US" dirty="0" smtClean="0"/>
              <a:t>Enhanced Thumbnails - Woodruff </a:t>
            </a:r>
            <a:r>
              <a:rPr lang="en-US" i="1" dirty="0" smtClean="0"/>
              <a:t>et al.</a:t>
            </a:r>
            <a:endParaRPr lang="en-US" i="1" dirty="0"/>
          </a:p>
        </p:txBody>
      </p:sp>
      <p:pic>
        <p:nvPicPr>
          <p:cNvPr id="9" name="Picture 70" descr="03 CNN_Thumbnail"/>
          <p:cNvPicPr>
            <a:picLocks noChangeAspect="1" noChangeArrowheads="1"/>
          </p:cNvPicPr>
          <p:nvPr/>
        </p:nvPicPr>
        <p:blipFill>
          <a:blip r:embed="rId3">
            <a:extLst>
              <a:ext uri="{28A0092B-C50C-407E-A947-70E740481C1C}">
                <a14:useLocalDpi xmlns:a14="http://schemas.microsoft.com/office/drawing/2010/main" val="0"/>
              </a:ext>
            </a:extLst>
          </a:blip>
          <a:srcRect b="33815"/>
          <a:stretch>
            <a:fillRect/>
          </a:stretch>
        </p:blipFill>
        <p:spPr bwMode="auto">
          <a:xfrm>
            <a:off x="4114074" y="101552"/>
            <a:ext cx="2034143" cy="27088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7" descr="03 CNN_GO"/>
          <p:cNvPicPr>
            <a:picLocks noChangeAspect="1" noChangeArrowheads="1"/>
          </p:cNvPicPr>
          <p:nvPr/>
        </p:nvPicPr>
        <p:blipFill>
          <a:blip r:embed="rId4">
            <a:extLst>
              <a:ext uri="{28A0092B-C50C-407E-A947-70E740481C1C}">
                <a14:useLocalDpi xmlns:a14="http://schemas.microsoft.com/office/drawing/2010/main" val="0"/>
              </a:ext>
            </a:extLst>
          </a:blip>
          <a:srcRect b="44873"/>
          <a:stretch>
            <a:fillRect/>
          </a:stretch>
        </p:blipFill>
        <p:spPr bwMode="auto">
          <a:xfrm>
            <a:off x="6791592" y="101552"/>
            <a:ext cx="1893640" cy="270841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295498" y="2748573"/>
            <a:ext cx="4179509" cy="369332"/>
          </a:xfrm>
          <a:prstGeom prst="rect">
            <a:avLst/>
          </a:prstGeom>
          <a:noFill/>
        </p:spPr>
        <p:txBody>
          <a:bodyPr wrap="square" rtlCol="0">
            <a:spAutoFit/>
          </a:bodyPr>
          <a:lstStyle/>
          <a:p>
            <a:r>
              <a:rPr lang="en-US" dirty="0" smtClean="0"/>
              <a:t>Summary Thumbnails – Lam and </a:t>
            </a:r>
            <a:r>
              <a:rPr lang="en-US" dirty="0" err="1" smtClean="0"/>
              <a:t>Baudisch</a:t>
            </a:r>
            <a:r>
              <a:rPr lang="en-US" i="1" dirty="0" smtClean="0"/>
              <a:t>.</a:t>
            </a:r>
            <a:endParaRPr lang="en-US" i="1" dirty="0"/>
          </a:p>
        </p:txBody>
      </p:sp>
      <p:pic>
        <p:nvPicPr>
          <p:cNvPr id="12" name="Picture 11" descr="visualsnippet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0811" y="3344831"/>
            <a:ext cx="6014812" cy="2810199"/>
          </a:xfrm>
          <a:prstGeom prst="rect">
            <a:avLst/>
          </a:prstGeom>
        </p:spPr>
      </p:pic>
      <p:sp>
        <p:nvSpPr>
          <p:cNvPr id="13" name="TextBox 12"/>
          <p:cNvSpPr txBox="1"/>
          <p:nvPr/>
        </p:nvSpPr>
        <p:spPr>
          <a:xfrm>
            <a:off x="4701837" y="6155030"/>
            <a:ext cx="4179509" cy="369332"/>
          </a:xfrm>
          <a:prstGeom prst="rect">
            <a:avLst/>
          </a:prstGeom>
          <a:noFill/>
        </p:spPr>
        <p:txBody>
          <a:bodyPr wrap="square" rtlCol="0">
            <a:spAutoFit/>
          </a:bodyPr>
          <a:lstStyle/>
          <a:p>
            <a:r>
              <a:rPr lang="en-US" dirty="0" smtClean="0"/>
              <a:t>Visual Snippets – </a:t>
            </a:r>
            <a:r>
              <a:rPr lang="en-US" dirty="0" err="1" smtClean="0"/>
              <a:t>Teevan</a:t>
            </a:r>
            <a:r>
              <a:rPr lang="en-US" dirty="0" smtClean="0"/>
              <a:t> </a:t>
            </a:r>
            <a:r>
              <a:rPr lang="en-US" i="1" dirty="0" smtClean="0"/>
              <a:t>et al.</a:t>
            </a:r>
            <a:endParaRPr lang="en-US" i="1" dirty="0"/>
          </a:p>
        </p:txBody>
      </p:sp>
    </p:spTree>
    <p:extLst>
      <p:ext uri="{BB962C8B-B14F-4D97-AF65-F5344CB8AC3E}">
        <p14:creationId xmlns:p14="http://schemas.microsoft.com/office/powerpoint/2010/main" val="277028812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3-07 at 1.17.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67" y="451597"/>
            <a:ext cx="2375065" cy="2133748"/>
          </a:xfrm>
          <a:prstGeom prst="rect">
            <a:avLst/>
          </a:prstGeom>
        </p:spPr>
      </p:pic>
      <p:sp>
        <p:nvSpPr>
          <p:cNvPr id="6" name="TextBox 5"/>
          <p:cNvSpPr txBox="1"/>
          <p:nvPr/>
        </p:nvSpPr>
        <p:spPr>
          <a:xfrm>
            <a:off x="472512" y="2618166"/>
            <a:ext cx="2964632" cy="369332"/>
          </a:xfrm>
          <a:prstGeom prst="rect">
            <a:avLst/>
          </a:prstGeom>
          <a:noFill/>
        </p:spPr>
        <p:txBody>
          <a:bodyPr wrap="square" rtlCol="0">
            <a:spAutoFit/>
          </a:bodyPr>
          <a:lstStyle/>
          <a:p>
            <a:r>
              <a:rPr lang="en-US" dirty="0" smtClean="0"/>
              <a:t>Visual IDS - Lewis </a:t>
            </a:r>
            <a:r>
              <a:rPr lang="en-US" i="1" dirty="0" smtClean="0"/>
              <a:t>et al.</a:t>
            </a:r>
            <a:r>
              <a:rPr lang="en-US" dirty="0" smtClean="0"/>
              <a:t> </a:t>
            </a:r>
            <a:endParaRPr lang="en-US" i="1" dirty="0"/>
          </a:p>
        </p:txBody>
      </p:sp>
      <p:pic>
        <p:nvPicPr>
          <p:cNvPr id="7" name="Picture 6" descr="Screen Shot 2013-03-07 at 1.19.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963" y="3656181"/>
            <a:ext cx="6591758" cy="1689217"/>
          </a:xfrm>
          <a:prstGeom prst="rect">
            <a:avLst/>
          </a:prstGeom>
        </p:spPr>
      </p:pic>
      <p:sp>
        <p:nvSpPr>
          <p:cNvPr id="8" name="TextBox 7"/>
          <p:cNvSpPr txBox="1"/>
          <p:nvPr/>
        </p:nvSpPr>
        <p:spPr>
          <a:xfrm>
            <a:off x="3285840" y="5345398"/>
            <a:ext cx="2964632" cy="369332"/>
          </a:xfrm>
          <a:prstGeom prst="rect">
            <a:avLst/>
          </a:prstGeom>
          <a:noFill/>
        </p:spPr>
        <p:txBody>
          <a:bodyPr wrap="square" rtlCol="0">
            <a:spAutoFit/>
          </a:bodyPr>
          <a:lstStyle/>
          <a:p>
            <a:r>
              <a:rPr lang="en-US" dirty="0" err="1" smtClean="0"/>
              <a:t>Semanticons</a:t>
            </a:r>
            <a:r>
              <a:rPr lang="en-US" dirty="0" smtClean="0"/>
              <a:t>- Setlur </a:t>
            </a:r>
            <a:r>
              <a:rPr lang="en-US" i="1" dirty="0" smtClean="0"/>
              <a:t>et al.</a:t>
            </a:r>
            <a:r>
              <a:rPr lang="en-US" dirty="0" smtClean="0"/>
              <a:t> </a:t>
            </a:r>
            <a:endParaRPr lang="en-US" i="1" dirty="0"/>
          </a:p>
        </p:txBody>
      </p:sp>
      <p:pic>
        <p:nvPicPr>
          <p:cNvPr id="9" name="Picture 8" descr="Screen Shot 2013-03-07 at 1.29.16 AM.png">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822" y="451597"/>
            <a:ext cx="4503706" cy="2133748"/>
          </a:xfrm>
          <a:prstGeom prst="rect">
            <a:avLst/>
          </a:prstGeom>
        </p:spPr>
      </p:pic>
      <p:sp>
        <p:nvSpPr>
          <p:cNvPr id="10" name="TextBox 9"/>
          <p:cNvSpPr txBox="1"/>
          <p:nvPr/>
        </p:nvSpPr>
        <p:spPr>
          <a:xfrm>
            <a:off x="5090565" y="2585345"/>
            <a:ext cx="2182584" cy="369332"/>
          </a:xfrm>
          <a:prstGeom prst="rect">
            <a:avLst/>
          </a:prstGeom>
          <a:noFill/>
        </p:spPr>
        <p:txBody>
          <a:bodyPr wrap="none" rtlCol="0">
            <a:spAutoFit/>
          </a:bodyPr>
          <a:lstStyle/>
          <a:p>
            <a:r>
              <a:rPr lang="en-US" dirty="0" smtClean="0"/>
              <a:t>OS X Icon Style Guide</a:t>
            </a:r>
            <a:endParaRPr lang="en-US" dirty="0"/>
          </a:p>
        </p:txBody>
      </p:sp>
    </p:spTree>
    <p:extLst>
      <p:ext uri="{BB962C8B-B14F-4D97-AF65-F5344CB8AC3E}">
        <p14:creationId xmlns:p14="http://schemas.microsoft.com/office/powerpoint/2010/main" val="295706929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t>Images from yahoo.com</a:t>
            </a:r>
          </a:p>
        </p:txBody>
      </p:sp>
      <p:sp>
        <p:nvSpPr>
          <p:cNvPr id="212994" name="Rectangle 2"/>
          <p:cNvSpPr>
            <a:spLocks noGrp="1" noChangeArrowheads="1"/>
          </p:cNvSpPr>
          <p:nvPr>
            <p:ph type="title"/>
          </p:nvPr>
        </p:nvSpPr>
        <p:spPr>
          <a:xfrm>
            <a:off x="4800600" y="762000"/>
            <a:ext cx="5105400" cy="990600"/>
          </a:xfrm>
        </p:spPr>
        <p:txBody>
          <a:bodyPr>
            <a:normAutofit fontScale="90000"/>
          </a:bodyPr>
          <a:lstStyle/>
          <a:p>
            <a:r>
              <a:rPr lang="en-US"/>
              <a:t>Visualization</a:t>
            </a:r>
            <a:br>
              <a:rPr lang="en-US"/>
            </a:br>
            <a:r>
              <a:rPr lang="en-US"/>
              <a:t> Success Stories</a:t>
            </a:r>
          </a:p>
        </p:txBody>
      </p:sp>
      <p:pic>
        <p:nvPicPr>
          <p:cNvPr id="212995" name="Picture 3" descr="H:\talks\sigir-tutorial\US_H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4572000" cy="3703638"/>
          </a:xfrm>
          <a:prstGeom prst="rect">
            <a:avLst/>
          </a:prstGeom>
          <a:noFill/>
          <a:extLst>
            <a:ext uri="{909E8E84-426E-40dd-AFC4-6F175D3DCCD1}">
              <a14:hiddenFill xmlns:a14="http://schemas.microsoft.com/office/drawing/2010/main">
                <a:solidFill>
                  <a:srgbClr val="FFFFFF"/>
                </a:solidFill>
              </a14:hiddenFill>
            </a:ext>
          </a:extLst>
        </p:spPr>
      </p:pic>
      <p:pic>
        <p:nvPicPr>
          <p:cNvPr id="212996" name="Picture 4" descr="H:\talks\sigir-tutorial\csc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475" y="2971800"/>
            <a:ext cx="5851525" cy="329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133359"/>
      </p:ext>
    </p:extLst>
  </p:cSld>
  <p:clrMapOvr>
    <a:masterClrMapping/>
  </p:clrMapOvr>
  <p:transition xmlns:p14="http://schemas.microsoft.com/office/powerpoint/2010/mai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umbnail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0"/>
            <a:ext cx="8518309" cy="6858000"/>
          </a:xfrm>
          <a:prstGeom prst="rect">
            <a:avLst/>
          </a:prstGeom>
        </p:spPr>
      </p:pic>
    </p:spTree>
    <p:extLst>
      <p:ext uri="{BB962C8B-B14F-4D97-AF65-F5344CB8AC3E}">
        <p14:creationId xmlns:p14="http://schemas.microsoft.com/office/powerpoint/2010/main" val="387792292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3-03-06 at 9.4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0"/>
            <a:ext cx="7118902" cy="6858000"/>
          </a:xfrm>
          <a:prstGeom prst="rect">
            <a:avLst/>
          </a:prstGeom>
        </p:spPr>
      </p:pic>
    </p:spTree>
    <p:extLst>
      <p:ext uri="{BB962C8B-B14F-4D97-AF65-F5344CB8AC3E}">
        <p14:creationId xmlns:p14="http://schemas.microsoft.com/office/powerpoint/2010/main" val="351213150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1-03-16_12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025" y="2819400"/>
            <a:ext cx="1651000" cy="1219200"/>
          </a:xfrm>
          <a:prstGeom prst="rect">
            <a:avLst/>
          </a:prstGeom>
          <a:ln>
            <a:solidFill>
              <a:schemeClr val="tx1"/>
            </a:solidFill>
          </a:ln>
        </p:spPr>
      </p:pic>
      <p:pic>
        <p:nvPicPr>
          <p:cNvPr id="5" name="Picture 4" descr="Screen Shot 2013-03-06 at 10.01.17 PM.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535" y="336907"/>
            <a:ext cx="5925015" cy="5934745"/>
          </a:xfrm>
          <a:prstGeom prst="rect">
            <a:avLst/>
          </a:prstGeom>
        </p:spPr>
      </p:pic>
      <p:cxnSp>
        <p:nvCxnSpPr>
          <p:cNvPr id="6" name="Straight Arrow Connector 5"/>
          <p:cNvCxnSpPr/>
          <p:nvPr/>
        </p:nvCxnSpPr>
        <p:spPr>
          <a:xfrm>
            <a:off x="2228901" y="3420901"/>
            <a:ext cx="609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78851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27" y="2819400"/>
            <a:ext cx="1651000" cy="1219200"/>
          </a:xfrm>
          <a:prstGeom prst="rect">
            <a:avLst/>
          </a:prstGeom>
        </p:spPr>
      </p:pic>
      <p:pic>
        <p:nvPicPr>
          <p:cNvPr id="3" name="Picture 2" descr="Screen Shot 2013-03-06 at 10.09.39 PM.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878" y="457200"/>
            <a:ext cx="4902540" cy="5918611"/>
          </a:xfrm>
          <a:prstGeom prst="rect">
            <a:avLst/>
          </a:prstGeom>
        </p:spPr>
      </p:pic>
      <p:cxnSp>
        <p:nvCxnSpPr>
          <p:cNvPr id="4" name="Straight Arrow Connector 3"/>
          <p:cNvCxnSpPr/>
          <p:nvPr/>
        </p:nvCxnSpPr>
        <p:spPr>
          <a:xfrm>
            <a:off x="2721333" y="3420901"/>
            <a:ext cx="609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70310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3-06 at 9.53.49 PM.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704" y="0"/>
            <a:ext cx="5018809" cy="6858000"/>
          </a:xfrm>
          <a:prstGeom prst="rect">
            <a:avLst/>
          </a:prstGeom>
        </p:spPr>
      </p:pic>
      <p:pic>
        <p:nvPicPr>
          <p:cNvPr id="7" name="Picture 6" descr="2012-03-22_1518-p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457" y="2508409"/>
            <a:ext cx="1651000" cy="1219200"/>
          </a:xfrm>
          <a:prstGeom prst="rect">
            <a:avLst/>
          </a:prstGeom>
          <a:ln>
            <a:solidFill>
              <a:schemeClr val="tx1"/>
            </a:solidFill>
          </a:ln>
        </p:spPr>
      </p:pic>
      <p:cxnSp>
        <p:nvCxnSpPr>
          <p:cNvPr id="9" name="Straight Arrow Connector 8"/>
          <p:cNvCxnSpPr/>
          <p:nvPr/>
        </p:nvCxnSpPr>
        <p:spPr>
          <a:xfrm>
            <a:off x="2837961" y="3109910"/>
            <a:ext cx="609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8402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ctiveusercohor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32" y="136527"/>
            <a:ext cx="1881389" cy="1881389"/>
          </a:xfrm>
          <a:prstGeom prst="rect">
            <a:avLst/>
          </a:prstGeom>
        </p:spPr>
      </p:pic>
      <p:pic>
        <p:nvPicPr>
          <p:cNvPr id="5" name="Picture 4" descr="Screen Shot 2013-03-06 at 10.35.27 PM.png">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776703"/>
            <a:ext cx="9144000" cy="4081297"/>
          </a:xfrm>
          <a:prstGeom prst="rect">
            <a:avLst/>
          </a:prstGeom>
        </p:spPr>
      </p:pic>
      <p:cxnSp>
        <p:nvCxnSpPr>
          <p:cNvPr id="7" name="Straight Arrow Connector 6"/>
          <p:cNvCxnSpPr/>
          <p:nvPr/>
        </p:nvCxnSpPr>
        <p:spPr>
          <a:xfrm flipH="1">
            <a:off x="1140369" y="259159"/>
            <a:ext cx="764564" cy="49240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6952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otd_fires_sn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59" y="294031"/>
            <a:ext cx="1651000" cy="1219200"/>
          </a:xfrm>
          <a:prstGeom prst="rect">
            <a:avLst/>
          </a:prstGeom>
          <a:ln>
            <a:solidFill>
              <a:schemeClr val="tx1"/>
            </a:solidFill>
          </a:ln>
        </p:spPr>
      </p:pic>
      <p:pic>
        <p:nvPicPr>
          <p:cNvPr id="5" name="Picture 4" descr="Screen Shot 2013-03-07 at 10.14.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00" y="1726844"/>
            <a:ext cx="8344479" cy="5131156"/>
          </a:xfrm>
          <a:prstGeom prst="rect">
            <a:avLst/>
          </a:prstGeom>
        </p:spPr>
      </p:pic>
    </p:spTree>
    <p:extLst>
      <p:ext uri="{BB962C8B-B14F-4D97-AF65-F5344CB8AC3E}">
        <p14:creationId xmlns:p14="http://schemas.microsoft.com/office/powerpoint/2010/main" val="415167438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eaSalesPerforma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88" y="136526"/>
            <a:ext cx="2066327" cy="2066327"/>
          </a:xfrm>
          <a:prstGeom prst="rect">
            <a:avLst/>
          </a:prstGeom>
        </p:spPr>
      </p:pic>
      <p:pic>
        <p:nvPicPr>
          <p:cNvPr id="3" name="Picture 2" descr="Screen Shot 2013-03-06 at 10.40.15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679838"/>
            <a:ext cx="9144000" cy="4050719"/>
          </a:xfrm>
          <a:prstGeom prst="rect">
            <a:avLst/>
          </a:prstGeom>
        </p:spPr>
      </p:pic>
    </p:spTree>
    <p:extLst>
      <p:ext uri="{BB962C8B-B14F-4D97-AF65-F5344CB8AC3E}">
        <p14:creationId xmlns:p14="http://schemas.microsoft.com/office/powerpoint/2010/main" val="182434388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Agenda</a:t>
            </a:r>
          </a:p>
        </p:txBody>
      </p:sp>
      <p:sp>
        <p:nvSpPr>
          <p:cNvPr id="206851" name="Rectangle 3"/>
          <p:cNvSpPr>
            <a:spLocks noGrp="1" noChangeArrowheads="1"/>
          </p:cNvSpPr>
          <p:nvPr>
            <p:ph type="body" idx="1"/>
          </p:nvPr>
        </p:nvSpPr>
        <p:spPr>
          <a:xfrm>
            <a:off x="584200" y="2006600"/>
            <a:ext cx="7772400" cy="4114800"/>
          </a:xfrm>
        </p:spPr>
        <p:txBody>
          <a:bodyPr>
            <a:normAutofit fontScale="70000" lnSpcReduction="20000"/>
          </a:bodyPr>
          <a:lstStyle/>
          <a:p>
            <a:r>
              <a:rPr lang="en-US" dirty="0" smtClean="0"/>
              <a:t>Part I</a:t>
            </a:r>
          </a:p>
          <a:p>
            <a:pPr lvl="1"/>
            <a:r>
              <a:rPr lang="en-US" dirty="0" smtClean="0"/>
              <a:t>Introduction</a:t>
            </a:r>
            <a:endParaRPr lang="en-US" dirty="0"/>
          </a:p>
          <a:p>
            <a:pPr lvl="1"/>
            <a:r>
              <a:rPr lang="en-US" dirty="0" smtClean="0"/>
              <a:t>Motivation</a:t>
            </a:r>
            <a:endParaRPr lang="en-US" dirty="0"/>
          </a:p>
          <a:p>
            <a:pPr lvl="1"/>
            <a:r>
              <a:rPr lang="en-US" dirty="0" smtClean="0"/>
              <a:t>Guidelines and constraints</a:t>
            </a:r>
          </a:p>
          <a:p>
            <a:r>
              <a:rPr lang="en-US" dirty="0" smtClean="0"/>
              <a:t>Part II</a:t>
            </a:r>
            <a:endParaRPr lang="en-US" dirty="0"/>
          </a:p>
          <a:p>
            <a:pPr lvl="1"/>
            <a:r>
              <a:rPr lang="en-US" dirty="0" smtClean="0">
                <a:solidFill>
                  <a:srgbClr val="FFFFFF"/>
                </a:solidFill>
              </a:rPr>
              <a:t>Visualization in the field</a:t>
            </a:r>
            <a:endParaRPr lang="en-US" dirty="0">
              <a:solidFill>
                <a:srgbClr val="FFFFFF"/>
              </a:solidFill>
            </a:endParaRPr>
          </a:p>
          <a:p>
            <a:pPr lvl="1"/>
            <a:r>
              <a:rPr lang="en-US" dirty="0" smtClean="0"/>
              <a:t>Applications</a:t>
            </a:r>
          </a:p>
          <a:p>
            <a:r>
              <a:rPr lang="en-US" dirty="0" smtClean="0">
                <a:solidFill>
                  <a:srgbClr val="FFFF00"/>
                </a:solidFill>
              </a:rPr>
              <a:t>Part III</a:t>
            </a:r>
            <a:endParaRPr lang="en-US" dirty="0">
              <a:solidFill>
                <a:srgbClr val="FFFF00"/>
              </a:solidFill>
            </a:endParaRPr>
          </a:p>
          <a:p>
            <a:pPr lvl="1"/>
            <a:r>
              <a:rPr lang="en-US" dirty="0" smtClean="0"/>
              <a:t>Research</a:t>
            </a:r>
          </a:p>
          <a:p>
            <a:pPr lvl="1"/>
            <a:r>
              <a:rPr lang="en-US" dirty="0" smtClean="0">
                <a:solidFill>
                  <a:srgbClr val="FFFF00"/>
                </a:solidFill>
              </a:rPr>
              <a:t>Open problems</a:t>
            </a:r>
          </a:p>
          <a:p>
            <a:r>
              <a:rPr lang="en-US" dirty="0"/>
              <a:t>D</a:t>
            </a:r>
            <a:r>
              <a:rPr lang="en-US" dirty="0" smtClean="0"/>
              <a:t>iscussion</a:t>
            </a:r>
            <a:endParaRPr lang="en-US" dirty="0"/>
          </a:p>
          <a:p>
            <a:r>
              <a:rPr lang="en-US" dirty="0"/>
              <a:t>Wrap-Up</a:t>
            </a:r>
          </a:p>
          <a:p>
            <a:endParaRPr lang="en-US" dirty="0"/>
          </a:p>
          <a:p>
            <a:endParaRPr lang="en-US" dirty="0"/>
          </a:p>
          <a:p>
            <a:pPr lvl="1"/>
            <a:endParaRPr lang="en-US" dirty="0"/>
          </a:p>
        </p:txBody>
      </p:sp>
    </p:spTree>
    <p:extLst>
      <p:ext uri="{BB962C8B-B14F-4D97-AF65-F5344CB8AC3E}">
        <p14:creationId xmlns:p14="http://schemas.microsoft.com/office/powerpoint/2010/main" val="3718028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 calcmode="lin" valueType="num">
                                      <p:cBhvr>
                                        <p:cTn id="7" dur="500" fill="hold"/>
                                        <p:tgtEl>
                                          <p:spTgt spid="206851">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206851">
                                            <p:txEl>
                                              <p:pRg st="0" end="0"/>
                                            </p:txEl>
                                          </p:spTgt>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206851">
                                            <p:txEl>
                                              <p:pRg st="1" end="1"/>
                                            </p:txEl>
                                          </p:spTgt>
                                        </p:tgtEl>
                                        <p:attrNameLst>
                                          <p:attrName>style.visibility</p:attrName>
                                        </p:attrNameLst>
                                      </p:cBhvr>
                                      <p:to>
                                        <p:strVal val="visible"/>
                                      </p:to>
                                    </p:set>
                                    <p:anim calcmode="lin" valueType="num">
                                      <p:cBhvr>
                                        <p:cTn id="11" dur="500" fill="hold"/>
                                        <p:tgtEl>
                                          <p:spTgt spid="206851">
                                            <p:txEl>
                                              <p:pRg st="1" end="1"/>
                                            </p:txEl>
                                          </p:spTgt>
                                        </p:tgtEl>
                                        <p:attrNameLst>
                                          <p:attrName>ppt_w</p:attrName>
                                        </p:attrNameLst>
                                      </p:cBhvr>
                                      <p:tavLst>
                                        <p:tav tm="0">
                                          <p:val>
                                            <p:strVal val="2/3*#ppt_w"/>
                                          </p:val>
                                        </p:tav>
                                        <p:tav tm="100000">
                                          <p:val>
                                            <p:strVal val="#ppt_w"/>
                                          </p:val>
                                        </p:tav>
                                      </p:tavLst>
                                    </p:anim>
                                    <p:anim calcmode="lin" valueType="num">
                                      <p:cBhvr>
                                        <p:cTn id="12" dur="500" fill="hold"/>
                                        <p:tgtEl>
                                          <p:spTgt spid="206851">
                                            <p:txEl>
                                              <p:pRg st="1" end="1"/>
                                            </p:txEl>
                                          </p:spTgt>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206851">
                                            <p:txEl>
                                              <p:pRg st="2" end="2"/>
                                            </p:txEl>
                                          </p:spTgt>
                                        </p:tgtEl>
                                        <p:attrNameLst>
                                          <p:attrName>style.visibility</p:attrName>
                                        </p:attrNameLst>
                                      </p:cBhvr>
                                      <p:to>
                                        <p:strVal val="visible"/>
                                      </p:to>
                                    </p:set>
                                    <p:anim calcmode="lin" valueType="num">
                                      <p:cBhvr>
                                        <p:cTn id="15" dur="500" fill="hold"/>
                                        <p:tgtEl>
                                          <p:spTgt spid="206851">
                                            <p:txEl>
                                              <p:pRg st="2" end="2"/>
                                            </p:txEl>
                                          </p:spTgt>
                                        </p:tgtEl>
                                        <p:attrNameLst>
                                          <p:attrName>ppt_w</p:attrName>
                                        </p:attrNameLst>
                                      </p:cBhvr>
                                      <p:tavLst>
                                        <p:tav tm="0">
                                          <p:val>
                                            <p:strVal val="2/3*#ppt_w"/>
                                          </p:val>
                                        </p:tav>
                                        <p:tav tm="100000">
                                          <p:val>
                                            <p:strVal val="#ppt_w"/>
                                          </p:val>
                                        </p:tav>
                                      </p:tavLst>
                                    </p:anim>
                                    <p:anim calcmode="lin" valueType="num">
                                      <p:cBhvr>
                                        <p:cTn id="16" dur="500" fill="hold"/>
                                        <p:tgtEl>
                                          <p:spTgt spid="206851">
                                            <p:txEl>
                                              <p:pRg st="2" end="2"/>
                                            </p:txEl>
                                          </p:spTgt>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0"/>
                                  </p:stCondLst>
                                  <p:childTnLst>
                                    <p:set>
                                      <p:cBhvr>
                                        <p:cTn id="18" dur="1" fill="hold">
                                          <p:stCondLst>
                                            <p:cond delay="0"/>
                                          </p:stCondLst>
                                        </p:cTn>
                                        <p:tgtEl>
                                          <p:spTgt spid="206851">
                                            <p:txEl>
                                              <p:pRg st="3" end="3"/>
                                            </p:txEl>
                                          </p:spTgt>
                                        </p:tgtEl>
                                        <p:attrNameLst>
                                          <p:attrName>style.visibility</p:attrName>
                                        </p:attrNameLst>
                                      </p:cBhvr>
                                      <p:to>
                                        <p:strVal val="visible"/>
                                      </p:to>
                                    </p:set>
                                    <p:anim calcmode="lin" valueType="num">
                                      <p:cBhvr>
                                        <p:cTn id="19" dur="500" fill="hold"/>
                                        <p:tgtEl>
                                          <p:spTgt spid="206851">
                                            <p:txEl>
                                              <p:pRg st="3" end="3"/>
                                            </p:txEl>
                                          </p:spTgt>
                                        </p:tgtEl>
                                        <p:attrNameLst>
                                          <p:attrName>ppt_w</p:attrName>
                                        </p:attrNameLst>
                                      </p:cBhvr>
                                      <p:tavLst>
                                        <p:tav tm="0">
                                          <p:val>
                                            <p:strVal val="2/3*#ppt_w"/>
                                          </p:val>
                                        </p:tav>
                                        <p:tav tm="100000">
                                          <p:val>
                                            <p:strVal val="#ppt_w"/>
                                          </p:val>
                                        </p:tav>
                                      </p:tavLst>
                                    </p:anim>
                                    <p:anim calcmode="lin" valueType="num">
                                      <p:cBhvr>
                                        <p:cTn id="20" dur="500" fill="hold"/>
                                        <p:tgtEl>
                                          <p:spTgt spid="206851">
                                            <p:txEl>
                                              <p:pRg st="3" end="3"/>
                                            </p:txEl>
                                          </p:spTgt>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grpId="0" nodeType="clickEffect">
                                  <p:stCondLst>
                                    <p:cond delay="0"/>
                                  </p:stCondLst>
                                  <p:childTnLst>
                                    <p:set>
                                      <p:cBhvr>
                                        <p:cTn id="24" dur="1" fill="hold">
                                          <p:stCondLst>
                                            <p:cond delay="0"/>
                                          </p:stCondLst>
                                        </p:cTn>
                                        <p:tgtEl>
                                          <p:spTgt spid="206851">
                                            <p:txEl>
                                              <p:pRg st="4" end="4"/>
                                            </p:txEl>
                                          </p:spTgt>
                                        </p:tgtEl>
                                        <p:attrNameLst>
                                          <p:attrName>style.visibility</p:attrName>
                                        </p:attrNameLst>
                                      </p:cBhvr>
                                      <p:to>
                                        <p:strVal val="visible"/>
                                      </p:to>
                                    </p:set>
                                    <p:anim calcmode="lin" valueType="num">
                                      <p:cBhvr>
                                        <p:cTn id="25" dur="500" fill="hold"/>
                                        <p:tgtEl>
                                          <p:spTgt spid="206851">
                                            <p:txEl>
                                              <p:pRg st="4" end="4"/>
                                            </p:txEl>
                                          </p:spTgt>
                                        </p:tgtEl>
                                        <p:attrNameLst>
                                          <p:attrName>ppt_w</p:attrName>
                                        </p:attrNameLst>
                                      </p:cBhvr>
                                      <p:tavLst>
                                        <p:tav tm="0">
                                          <p:val>
                                            <p:strVal val="2/3*#ppt_w"/>
                                          </p:val>
                                        </p:tav>
                                        <p:tav tm="100000">
                                          <p:val>
                                            <p:strVal val="#ppt_w"/>
                                          </p:val>
                                        </p:tav>
                                      </p:tavLst>
                                    </p:anim>
                                    <p:anim calcmode="lin" valueType="num">
                                      <p:cBhvr>
                                        <p:cTn id="26" dur="500" fill="hold"/>
                                        <p:tgtEl>
                                          <p:spTgt spid="206851">
                                            <p:txEl>
                                              <p:pRg st="4" end="4"/>
                                            </p:txEl>
                                          </p:spTgt>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0"/>
                                  </p:stCondLst>
                                  <p:childTnLst>
                                    <p:set>
                                      <p:cBhvr>
                                        <p:cTn id="28" dur="1" fill="hold">
                                          <p:stCondLst>
                                            <p:cond delay="0"/>
                                          </p:stCondLst>
                                        </p:cTn>
                                        <p:tgtEl>
                                          <p:spTgt spid="206851">
                                            <p:txEl>
                                              <p:pRg st="5" end="5"/>
                                            </p:txEl>
                                          </p:spTgt>
                                        </p:tgtEl>
                                        <p:attrNameLst>
                                          <p:attrName>style.visibility</p:attrName>
                                        </p:attrNameLst>
                                      </p:cBhvr>
                                      <p:to>
                                        <p:strVal val="visible"/>
                                      </p:to>
                                    </p:set>
                                    <p:anim calcmode="lin" valueType="num">
                                      <p:cBhvr>
                                        <p:cTn id="29" dur="500" fill="hold"/>
                                        <p:tgtEl>
                                          <p:spTgt spid="206851">
                                            <p:txEl>
                                              <p:pRg st="5" end="5"/>
                                            </p:txEl>
                                          </p:spTgt>
                                        </p:tgtEl>
                                        <p:attrNameLst>
                                          <p:attrName>ppt_w</p:attrName>
                                        </p:attrNameLst>
                                      </p:cBhvr>
                                      <p:tavLst>
                                        <p:tav tm="0">
                                          <p:val>
                                            <p:strVal val="2/3*#ppt_w"/>
                                          </p:val>
                                        </p:tav>
                                        <p:tav tm="100000">
                                          <p:val>
                                            <p:strVal val="#ppt_w"/>
                                          </p:val>
                                        </p:tav>
                                      </p:tavLst>
                                    </p:anim>
                                    <p:anim calcmode="lin" valueType="num">
                                      <p:cBhvr>
                                        <p:cTn id="30" dur="500" fill="hold"/>
                                        <p:tgtEl>
                                          <p:spTgt spid="206851">
                                            <p:txEl>
                                              <p:pRg st="5" end="5"/>
                                            </p:txEl>
                                          </p:spTgt>
                                        </p:tgtEl>
                                        <p:attrNameLst>
                                          <p:attrName>ppt_h</p:attrName>
                                        </p:attrNameLst>
                                      </p:cBhvr>
                                      <p:tavLst>
                                        <p:tav tm="0">
                                          <p:val>
                                            <p:strVal val="2/3*#ppt_h"/>
                                          </p:val>
                                        </p:tav>
                                        <p:tav tm="100000">
                                          <p:val>
                                            <p:strVal val="#ppt_h"/>
                                          </p:val>
                                        </p:tav>
                                      </p:tavLst>
                                    </p:anim>
                                  </p:childTnLst>
                                </p:cTn>
                              </p:par>
                              <p:par>
                                <p:cTn id="31" presetID="23" presetClass="entr" presetSubtype="272" fill="hold" grpId="0" nodeType="withEffect">
                                  <p:stCondLst>
                                    <p:cond delay="0"/>
                                  </p:stCondLst>
                                  <p:childTnLst>
                                    <p:set>
                                      <p:cBhvr>
                                        <p:cTn id="32" dur="1" fill="hold">
                                          <p:stCondLst>
                                            <p:cond delay="0"/>
                                          </p:stCondLst>
                                        </p:cTn>
                                        <p:tgtEl>
                                          <p:spTgt spid="206851">
                                            <p:txEl>
                                              <p:pRg st="6" end="6"/>
                                            </p:txEl>
                                          </p:spTgt>
                                        </p:tgtEl>
                                        <p:attrNameLst>
                                          <p:attrName>style.visibility</p:attrName>
                                        </p:attrNameLst>
                                      </p:cBhvr>
                                      <p:to>
                                        <p:strVal val="visible"/>
                                      </p:to>
                                    </p:set>
                                    <p:anim calcmode="lin" valueType="num">
                                      <p:cBhvr>
                                        <p:cTn id="33" dur="500" fill="hold"/>
                                        <p:tgtEl>
                                          <p:spTgt spid="206851">
                                            <p:txEl>
                                              <p:pRg st="6" end="6"/>
                                            </p:txEl>
                                          </p:spTgt>
                                        </p:tgtEl>
                                        <p:attrNameLst>
                                          <p:attrName>ppt_w</p:attrName>
                                        </p:attrNameLst>
                                      </p:cBhvr>
                                      <p:tavLst>
                                        <p:tav tm="0">
                                          <p:val>
                                            <p:strVal val="2/3*#ppt_w"/>
                                          </p:val>
                                        </p:tav>
                                        <p:tav tm="100000">
                                          <p:val>
                                            <p:strVal val="#ppt_w"/>
                                          </p:val>
                                        </p:tav>
                                      </p:tavLst>
                                    </p:anim>
                                    <p:anim calcmode="lin" valueType="num">
                                      <p:cBhvr>
                                        <p:cTn id="34" dur="500" fill="hold"/>
                                        <p:tgtEl>
                                          <p:spTgt spid="206851">
                                            <p:txEl>
                                              <p:pRg st="6" end="6"/>
                                            </p:txEl>
                                          </p:spTgt>
                                        </p:tgtEl>
                                        <p:attrNameLst>
                                          <p:attrName>ppt_h</p:attrName>
                                        </p:attrNameLst>
                                      </p:cBhvr>
                                      <p:tavLst>
                                        <p:tav tm="0">
                                          <p:val>
                                            <p:strVal val="2/3*#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272" fill="hold" grpId="0" nodeType="clickEffect">
                                  <p:stCondLst>
                                    <p:cond delay="0"/>
                                  </p:stCondLst>
                                  <p:childTnLst>
                                    <p:set>
                                      <p:cBhvr>
                                        <p:cTn id="38" dur="1" fill="hold">
                                          <p:stCondLst>
                                            <p:cond delay="0"/>
                                          </p:stCondLst>
                                        </p:cTn>
                                        <p:tgtEl>
                                          <p:spTgt spid="206851">
                                            <p:txEl>
                                              <p:pRg st="7" end="7"/>
                                            </p:txEl>
                                          </p:spTgt>
                                        </p:tgtEl>
                                        <p:attrNameLst>
                                          <p:attrName>style.visibility</p:attrName>
                                        </p:attrNameLst>
                                      </p:cBhvr>
                                      <p:to>
                                        <p:strVal val="visible"/>
                                      </p:to>
                                    </p:set>
                                    <p:anim calcmode="lin" valueType="num">
                                      <p:cBhvr>
                                        <p:cTn id="39" dur="500" fill="hold"/>
                                        <p:tgtEl>
                                          <p:spTgt spid="206851">
                                            <p:txEl>
                                              <p:pRg st="7" end="7"/>
                                            </p:txEl>
                                          </p:spTgt>
                                        </p:tgtEl>
                                        <p:attrNameLst>
                                          <p:attrName>ppt_w</p:attrName>
                                        </p:attrNameLst>
                                      </p:cBhvr>
                                      <p:tavLst>
                                        <p:tav tm="0">
                                          <p:val>
                                            <p:strVal val="2/3*#ppt_w"/>
                                          </p:val>
                                        </p:tav>
                                        <p:tav tm="100000">
                                          <p:val>
                                            <p:strVal val="#ppt_w"/>
                                          </p:val>
                                        </p:tav>
                                      </p:tavLst>
                                    </p:anim>
                                    <p:anim calcmode="lin" valueType="num">
                                      <p:cBhvr>
                                        <p:cTn id="40" dur="500" fill="hold"/>
                                        <p:tgtEl>
                                          <p:spTgt spid="206851">
                                            <p:txEl>
                                              <p:pRg st="7" end="7"/>
                                            </p:txEl>
                                          </p:spTgt>
                                        </p:tgtEl>
                                        <p:attrNameLst>
                                          <p:attrName>ppt_h</p:attrName>
                                        </p:attrNameLst>
                                      </p:cBhvr>
                                      <p:tavLst>
                                        <p:tav tm="0">
                                          <p:val>
                                            <p:strVal val="2/3*#ppt_h"/>
                                          </p:val>
                                        </p:tav>
                                        <p:tav tm="100000">
                                          <p:val>
                                            <p:strVal val="#ppt_h"/>
                                          </p:val>
                                        </p:tav>
                                      </p:tavLst>
                                    </p:anim>
                                  </p:childTnLst>
                                </p:cTn>
                              </p:par>
                              <p:par>
                                <p:cTn id="41" presetID="23" presetClass="entr" presetSubtype="272" fill="hold" grpId="0" nodeType="withEffect">
                                  <p:stCondLst>
                                    <p:cond delay="0"/>
                                  </p:stCondLst>
                                  <p:childTnLst>
                                    <p:set>
                                      <p:cBhvr>
                                        <p:cTn id="42" dur="1" fill="hold">
                                          <p:stCondLst>
                                            <p:cond delay="0"/>
                                          </p:stCondLst>
                                        </p:cTn>
                                        <p:tgtEl>
                                          <p:spTgt spid="206851">
                                            <p:txEl>
                                              <p:pRg st="8" end="8"/>
                                            </p:txEl>
                                          </p:spTgt>
                                        </p:tgtEl>
                                        <p:attrNameLst>
                                          <p:attrName>style.visibility</p:attrName>
                                        </p:attrNameLst>
                                      </p:cBhvr>
                                      <p:to>
                                        <p:strVal val="visible"/>
                                      </p:to>
                                    </p:set>
                                    <p:anim calcmode="lin" valueType="num">
                                      <p:cBhvr>
                                        <p:cTn id="43" dur="500" fill="hold"/>
                                        <p:tgtEl>
                                          <p:spTgt spid="206851">
                                            <p:txEl>
                                              <p:pRg st="8" end="8"/>
                                            </p:txEl>
                                          </p:spTgt>
                                        </p:tgtEl>
                                        <p:attrNameLst>
                                          <p:attrName>ppt_w</p:attrName>
                                        </p:attrNameLst>
                                      </p:cBhvr>
                                      <p:tavLst>
                                        <p:tav tm="0">
                                          <p:val>
                                            <p:strVal val="2/3*#ppt_w"/>
                                          </p:val>
                                        </p:tav>
                                        <p:tav tm="100000">
                                          <p:val>
                                            <p:strVal val="#ppt_w"/>
                                          </p:val>
                                        </p:tav>
                                      </p:tavLst>
                                    </p:anim>
                                    <p:anim calcmode="lin" valueType="num">
                                      <p:cBhvr>
                                        <p:cTn id="44" dur="500" fill="hold"/>
                                        <p:tgtEl>
                                          <p:spTgt spid="206851">
                                            <p:txEl>
                                              <p:pRg st="8" end="8"/>
                                            </p:txEl>
                                          </p:spTgt>
                                        </p:tgtEl>
                                        <p:attrNameLst>
                                          <p:attrName>ppt_h</p:attrName>
                                        </p:attrNameLst>
                                      </p:cBhvr>
                                      <p:tavLst>
                                        <p:tav tm="0">
                                          <p:val>
                                            <p:strVal val="2/3*#ppt_h"/>
                                          </p:val>
                                        </p:tav>
                                        <p:tav tm="100000">
                                          <p:val>
                                            <p:strVal val="#ppt_h"/>
                                          </p:val>
                                        </p:tav>
                                      </p:tavLst>
                                    </p:anim>
                                  </p:childTnLst>
                                </p:cTn>
                              </p:par>
                              <p:par>
                                <p:cTn id="45" presetID="23" presetClass="entr" presetSubtype="272" fill="hold" grpId="0" nodeType="withEffect">
                                  <p:stCondLst>
                                    <p:cond delay="0"/>
                                  </p:stCondLst>
                                  <p:childTnLst>
                                    <p:set>
                                      <p:cBhvr>
                                        <p:cTn id="46" dur="1" fill="hold">
                                          <p:stCondLst>
                                            <p:cond delay="0"/>
                                          </p:stCondLst>
                                        </p:cTn>
                                        <p:tgtEl>
                                          <p:spTgt spid="206851">
                                            <p:txEl>
                                              <p:pRg st="9" end="9"/>
                                            </p:txEl>
                                          </p:spTgt>
                                        </p:tgtEl>
                                        <p:attrNameLst>
                                          <p:attrName>style.visibility</p:attrName>
                                        </p:attrNameLst>
                                      </p:cBhvr>
                                      <p:to>
                                        <p:strVal val="visible"/>
                                      </p:to>
                                    </p:set>
                                    <p:anim calcmode="lin" valueType="num">
                                      <p:cBhvr>
                                        <p:cTn id="47" dur="500" fill="hold"/>
                                        <p:tgtEl>
                                          <p:spTgt spid="206851">
                                            <p:txEl>
                                              <p:pRg st="9" end="9"/>
                                            </p:txEl>
                                          </p:spTgt>
                                        </p:tgtEl>
                                        <p:attrNameLst>
                                          <p:attrName>ppt_w</p:attrName>
                                        </p:attrNameLst>
                                      </p:cBhvr>
                                      <p:tavLst>
                                        <p:tav tm="0">
                                          <p:val>
                                            <p:strVal val="2/3*#ppt_w"/>
                                          </p:val>
                                        </p:tav>
                                        <p:tav tm="100000">
                                          <p:val>
                                            <p:strVal val="#ppt_w"/>
                                          </p:val>
                                        </p:tav>
                                      </p:tavLst>
                                    </p:anim>
                                    <p:anim calcmode="lin" valueType="num">
                                      <p:cBhvr>
                                        <p:cTn id="48" dur="500" fill="hold"/>
                                        <p:tgtEl>
                                          <p:spTgt spid="206851">
                                            <p:txEl>
                                              <p:pRg st="9" end="9"/>
                                            </p:txEl>
                                          </p:spTgt>
                                        </p:tgtEl>
                                        <p:attrNameLst>
                                          <p:attrName>ppt_h</p:attrName>
                                        </p:attrNameLst>
                                      </p:cBhvr>
                                      <p:tavLst>
                                        <p:tav tm="0">
                                          <p:val>
                                            <p:strVal val="2/3*#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272" fill="hold" grpId="0" nodeType="clickEffect">
                                  <p:stCondLst>
                                    <p:cond delay="0"/>
                                  </p:stCondLst>
                                  <p:childTnLst>
                                    <p:set>
                                      <p:cBhvr>
                                        <p:cTn id="52" dur="1" fill="hold">
                                          <p:stCondLst>
                                            <p:cond delay="0"/>
                                          </p:stCondLst>
                                        </p:cTn>
                                        <p:tgtEl>
                                          <p:spTgt spid="206851">
                                            <p:txEl>
                                              <p:pRg st="10" end="10"/>
                                            </p:txEl>
                                          </p:spTgt>
                                        </p:tgtEl>
                                        <p:attrNameLst>
                                          <p:attrName>style.visibility</p:attrName>
                                        </p:attrNameLst>
                                      </p:cBhvr>
                                      <p:to>
                                        <p:strVal val="visible"/>
                                      </p:to>
                                    </p:set>
                                    <p:anim calcmode="lin" valueType="num">
                                      <p:cBhvr>
                                        <p:cTn id="53" dur="500" fill="hold"/>
                                        <p:tgtEl>
                                          <p:spTgt spid="206851">
                                            <p:txEl>
                                              <p:pRg st="10" end="10"/>
                                            </p:txEl>
                                          </p:spTgt>
                                        </p:tgtEl>
                                        <p:attrNameLst>
                                          <p:attrName>ppt_w</p:attrName>
                                        </p:attrNameLst>
                                      </p:cBhvr>
                                      <p:tavLst>
                                        <p:tav tm="0">
                                          <p:val>
                                            <p:strVal val="2/3*#ppt_w"/>
                                          </p:val>
                                        </p:tav>
                                        <p:tav tm="100000">
                                          <p:val>
                                            <p:strVal val="#ppt_w"/>
                                          </p:val>
                                        </p:tav>
                                      </p:tavLst>
                                    </p:anim>
                                    <p:anim calcmode="lin" valueType="num">
                                      <p:cBhvr>
                                        <p:cTn id="54" dur="500" fill="hold"/>
                                        <p:tgtEl>
                                          <p:spTgt spid="206851">
                                            <p:txEl>
                                              <p:pRg st="10" end="10"/>
                                            </p:txEl>
                                          </p:spTgt>
                                        </p:tgtEl>
                                        <p:attrNameLst>
                                          <p:attrName>ppt_h</p:attrName>
                                        </p:attrNameLst>
                                      </p:cBhvr>
                                      <p:tavLst>
                                        <p:tav tm="0">
                                          <p:val>
                                            <p:strVal val="2/3*#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272" fill="hold" grpId="0" nodeType="clickEffect">
                                  <p:stCondLst>
                                    <p:cond delay="0"/>
                                  </p:stCondLst>
                                  <p:childTnLst>
                                    <p:set>
                                      <p:cBhvr>
                                        <p:cTn id="58" dur="1" fill="hold">
                                          <p:stCondLst>
                                            <p:cond delay="0"/>
                                          </p:stCondLst>
                                        </p:cTn>
                                        <p:tgtEl>
                                          <p:spTgt spid="206851">
                                            <p:txEl>
                                              <p:pRg st="11" end="11"/>
                                            </p:txEl>
                                          </p:spTgt>
                                        </p:tgtEl>
                                        <p:attrNameLst>
                                          <p:attrName>style.visibility</p:attrName>
                                        </p:attrNameLst>
                                      </p:cBhvr>
                                      <p:to>
                                        <p:strVal val="visible"/>
                                      </p:to>
                                    </p:set>
                                    <p:anim calcmode="lin" valueType="num">
                                      <p:cBhvr>
                                        <p:cTn id="59" dur="500" fill="hold"/>
                                        <p:tgtEl>
                                          <p:spTgt spid="206851">
                                            <p:txEl>
                                              <p:pRg st="11" end="11"/>
                                            </p:txEl>
                                          </p:spTgt>
                                        </p:tgtEl>
                                        <p:attrNameLst>
                                          <p:attrName>ppt_w</p:attrName>
                                        </p:attrNameLst>
                                      </p:cBhvr>
                                      <p:tavLst>
                                        <p:tav tm="0">
                                          <p:val>
                                            <p:strVal val="2/3*#ppt_w"/>
                                          </p:val>
                                        </p:tav>
                                        <p:tav tm="100000">
                                          <p:val>
                                            <p:strVal val="#ppt_w"/>
                                          </p:val>
                                        </p:tav>
                                      </p:tavLst>
                                    </p:anim>
                                    <p:anim calcmode="lin" valueType="num">
                                      <p:cBhvr>
                                        <p:cTn id="60" dur="500" fill="hold"/>
                                        <p:tgtEl>
                                          <p:spTgt spid="206851">
                                            <p:txEl>
                                              <p:pRg st="11" end="11"/>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Agenda</a:t>
            </a:r>
          </a:p>
        </p:txBody>
      </p:sp>
      <p:sp>
        <p:nvSpPr>
          <p:cNvPr id="206851" name="Rectangle 3"/>
          <p:cNvSpPr>
            <a:spLocks noGrp="1" noChangeArrowheads="1"/>
          </p:cNvSpPr>
          <p:nvPr>
            <p:ph type="body" idx="1"/>
          </p:nvPr>
        </p:nvSpPr>
        <p:spPr>
          <a:xfrm>
            <a:off x="584200" y="2006600"/>
            <a:ext cx="7772400" cy="4114800"/>
          </a:xfrm>
        </p:spPr>
        <p:txBody>
          <a:bodyPr>
            <a:normAutofit fontScale="70000" lnSpcReduction="20000"/>
          </a:bodyPr>
          <a:lstStyle/>
          <a:p>
            <a:r>
              <a:rPr lang="en-US" dirty="0" smtClean="0"/>
              <a:t>Part I</a:t>
            </a:r>
          </a:p>
          <a:p>
            <a:pPr lvl="1"/>
            <a:r>
              <a:rPr lang="en-US" dirty="0" smtClean="0"/>
              <a:t>Introduction</a:t>
            </a:r>
            <a:endParaRPr lang="en-US" dirty="0"/>
          </a:p>
          <a:p>
            <a:pPr lvl="1"/>
            <a:r>
              <a:rPr lang="en-US" dirty="0" smtClean="0"/>
              <a:t>Motivation</a:t>
            </a:r>
            <a:endParaRPr lang="en-US" dirty="0"/>
          </a:p>
          <a:p>
            <a:pPr lvl="1"/>
            <a:r>
              <a:rPr lang="en-US" dirty="0" smtClean="0"/>
              <a:t>Guidelines and constraints</a:t>
            </a:r>
          </a:p>
          <a:p>
            <a:r>
              <a:rPr lang="en-US" dirty="0" smtClean="0"/>
              <a:t>Part II</a:t>
            </a:r>
            <a:endParaRPr lang="en-US" dirty="0"/>
          </a:p>
          <a:p>
            <a:pPr lvl="1"/>
            <a:r>
              <a:rPr lang="en-US" dirty="0" smtClean="0">
                <a:solidFill>
                  <a:srgbClr val="FFFFFF"/>
                </a:solidFill>
              </a:rPr>
              <a:t>Visualization in the field</a:t>
            </a:r>
            <a:endParaRPr lang="en-US" dirty="0">
              <a:solidFill>
                <a:srgbClr val="FFFFFF"/>
              </a:solidFill>
            </a:endParaRPr>
          </a:p>
          <a:p>
            <a:pPr lvl="1"/>
            <a:r>
              <a:rPr lang="en-US" dirty="0" smtClean="0"/>
              <a:t>Applications</a:t>
            </a:r>
          </a:p>
          <a:p>
            <a:r>
              <a:rPr lang="en-US" dirty="0" smtClean="0"/>
              <a:t>Part III</a:t>
            </a:r>
            <a:endParaRPr lang="en-US" dirty="0"/>
          </a:p>
          <a:p>
            <a:pPr lvl="1"/>
            <a:r>
              <a:rPr lang="en-US" dirty="0" smtClean="0"/>
              <a:t>Research</a:t>
            </a:r>
          </a:p>
          <a:p>
            <a:pPr lvl="1"/>
            <a:r>
              <a:rPr lang="en-US" dirty="0" smtClean="0"/>
              <a:t>Open problems</a:t>
            </a:r>
          </a:p>
          <a:p>
            <a:r>
              <a:rPr lang="en-US" dirty="0">
                <a:solidFill>
                  <a:srgbClr val="FFFF00"/>
                </a:solidFill>
              </a:rPr>
              <a:t>D</a:t>
            </a:r>
            <a:r>
              <a:rPr lang="en-US" dirty="0" smtClean="0">
                <a:solidFill>
                  <a:srgbClr val="FFFF00"/>
                </a:solidFill>
              </a:rPr>
              <a:t>iscussion</a:t>
            </a:r>
            <a:endParaRPr lang="en-US" dirty="0">
              <a:solidFill>
                <a:srgbClr val="FFFF00"/>
              </a:solidFill>
            </a:endParaRPr>
          </a:p>
          <a:p>
            <a:r>
              <a:rPr lang="en-US" dirty="0"/>
              <a:t>Wrap-Up</a:t>
            </a:r>
          </a:p>
          <a:p>
            <a:endParaRPr lang="en-US" dirty="0"/>
          </a:p>
          <a:p>
            <a:endParaRPr lang="en-US" dirty="0"/>
          </a:p>
          <a:p>
            <a:pPr lvl="1"/>
            <a:endParaRPr lang="en-US" dirty="0"/>
          </a:p>
        </p:txBody>
      </p:sp>
    </p:spTree>
    <p:extLst>
      <p:ext uri="{BB962C8B-B14F-4D97-AF65-F5344CB8AC3E}">
        <p14:creationId xmlns:p14="http://schemas.microsoft.com/office/powerpoint/2010/main" val="4074043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 calcmode="lin" valueType="num">
                                      <p:cBhvr>
                                        <p:cTn id="7" dur="500" fill="hold"/>
                                        <p:tgtEl>
                                          <p:spTgt spid="206851">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206851">
                                            <p:txEl>
                                              <p:pRg st="0" end="0"/>
                                            </p:txEl>
                                          </p:spTgt>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206851">
                                            <p:txEl>
                                              <p:pRg st="1" end="1"/>
                                            </p:txEl>
                                          </p:spTgt>
                                        </p:tgtEl>
                                        <p:attrNameLst>
                                          <p:attrName>style.visibility</p:attrName>
                                        </p:attrNameLst>
                                      </p:cBhvr>
                                      <p:to>
                                        <p:strVal val="visible"/>
                                      </p:to>
                                    </p:set>
                                    <p:anim calcmode="lin" valueType="num">
                                      <p:cBhvr>
                                        <p:cTn id="11" dur="500" fill="hold"/>
                                        <p:tgtEl>
                                          <p:spTgt spid="206851">
                                            <p:txEl>
                                              <p:pRg st="1" end="1"/>
                                            </p:txEl>
                                          </p:spTgt>
                                        </p:tgtEl>
                                        <p:attrNameLst>
                                          <p:attrName>ppt_w</p:attrName>
                                        </p:attrNameLst>
                                      </p:cBhvr>
                                      <p:tavLst>
                                        <p:tav tm="0">
                                          <p:val>
                                            <p:strVal val="2/3*#ppt_w"/>
                                          </p:val>
                                        </p:tav>
                                        <p:tav tm="100000">
                                          <p:val>
                                            <p:strVal val="#ppt_w"/>
                                          </p:val>
                                        </p:tav>
                                      </p:tavLst>
                                    </p:anim>
                                    <p:anim calcmode="lin" valueType="num">
                                      <p:cBhvr>
                                        <p:cTn id="12" dur="500" fill="hold"/>
                                        <p:tgtEl>
                                          <p:spTgt spid="206851">
                                            <p:txEl>
                                              <p:pRg st="1" end="1"/>
                                            </p:txEl>
                                          </p:spTgt>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206851">
                                            <p:txEl>
                                              <p:pRg st="2" end="2"/>
                                            </p:txEl>
                                          </p:spTgt>
                                        </p:tgtEl>
                                        <p:attrNameLst>
                                          <p:attrName>style.visibility</p:attrName>
                                        </p:attrNameLst>
                                      </p:cBhvr>
                                      <p:to>
                                        <p:strVal val="visible"/>
                                      </p:to>
                                    </p:set>
                                    <p:anim calcmode="lin" valueType="num">
                                      <p:cBhvr>
                                        <p:cTn id="15" dur="500" fill="hold"/>
                                        <p:tgtEl>
                                          <p:spTgt spid="206851">
                                            <p:txEl>
                                              <p:pRg st="2" end="2"/>
                                            </p:txEl>
                                          </p:spTgt>
                                        </p:tgtEl>
                                        <p:attrNameLst>
                                          <p:attrName>ppt_w</p:attrName>
                                        </p:attrNameLst>
                                      </p:cBhvr>
                                      <p:tavLst>
                                        <p:tav tm="0">
                                          <p:val>
                                            <p:strVal val="2/3*#ppt_w"/>
                                          </p:val>
                                        </p:tav>
                                        <p:tav tm="100000">
                                          <p:val>
                                            <p:strVal val="#ppt_w"/>
                                          </p:val>
                                        </p:tav>
                                      </p:tavLst>
                                    </p:anim>
                                    <p:anim calcmode="lin" valueType="num">
                                      <p:cBhvr>
                                        <p:cTn id="16" dur="500" fill="hold"/>
                                        <p:tgtEl>
                                          <p:spTgt spid="206851">
                                            <p:txEl>
                                              <p:pRg st="2" end="2"/>
                                            </p:txEl>
                                          </p:spTgt>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0"/>
                                  </p:stCondLst>
                                  <p:childTnLst>
                                    <p:set>
                                      <p:cBhvr>
                                        <p:cTn id="18" dur="1" fill="hold">
                                          <p:stCondLst>
                                            <p:cond delay="0"/>
                                          </p:stCondLst>
                                        </p:cTn>
                                        <p:tgtEl>
                                          <p:spTgt spid="206851">
                                            <p:txEl>
                                              <p:pRg st="3" end="3"/>
                                            </p:txEl>
                                          </p:spTgt>
                                        </p:tgtEl>
                                        <p:attrNameLst>
                                          <p:attrName>style.visibility</p:attrName>
                                        </p:attrNameLst>
                                      </p:cBhvr>
                                      <p:to>
                                        <p:strVal val="visible"/>
                                      </p:to>
                                    </p:set>
                                    <p:anim calcmode="lin" valueType="num">
                                      <p:cBhvr>
                                        <p:cTn id="19" dur="500" fill="hold"/>
                                        <p:tgtEl>
                                          <p:spTgt spid="206851">
                                            <p:txEl>
                                              <p:pRg st="3" end="3"/>
                                            </p:txEl>
                                          </p:spTgt>
                                        </p:tgtEl>
                                        <p:attrNameLst>
                                          <p:attrName>ppt_w</p:attrName>
                                        </p:attrNameLst>
                                      </p:cBhvr>
                                      <p:tavLst>
                                        <p:tav tm="0">
                                          <p:val>
                                            <p:strVal val="2/3*#ppt_w"/>
                                          </p:val>
                                        </p:tav>
                                        <p:tav tm="100000">
                                          <p:val>
                                            <p:strVal val="#ppt_w"/>
                                          </p:val>
                                        </p:tav>
                                      </p:tavLst>
                                    </p:anim>
                                    <p:anim calcmode="lin" valueType="num">
                                      <p:cBhvr>
                                        <p:cTn id="20" dur="500" fill="hold"/>
                                        <p:tgtEl>
                                          <p:spTgt spid="206851">
                                            <p:txEl>
                                              <p:pRg st="3" end="3"/>
                                            </p:txEl>
                                          </p:spTgt>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grpId="0" nodeType="clickEffect">
                                  <p:stCondLst>
                                    <p:cond delay="0"/>
                                  </p:stCondLst>
                                  <p:childTnLst>
                                    <p:set>
                                      <p:cBhvr>
                                        <p:cTn id="24" dur="1" fill="hold">
                                          <p:stCondLst>
                                            <p:cond delay="0"/>
                                          </p:stCondLst>
                                        </p:cTn>
                                        <p:tgtEl>
                                          <p:spTgt spid="206851">
                                            <p:txEl>
                                              <p:pRg st="4" end="4"/>
                                            </p:txEl>
                                          </p:spTgt>
                                        </p:tgtEl>
                                        <p:attrNameLst>
                                          <p:attrName>style.visibility</p:attrName>
                                        </p:attrNameLst>
                                      </p:cBhvr>
                                      <p:to>
                                        <p:strVal val="visible"/>
                                      </p:to>
                                    </p:set>
                                    <p:anim calcmode="lin" valueType="num">
                                      <p:cBhvr>
                                        <p:cTn id="25" dur="500" fill="hold"/>
                                        <p:tgtEl>
                                          <p:spTgt spid="206851">
                                            <p:txEl>
                                              <p:pRg st="4" end="4"/>
                                            </p:txEl>
                                          </p:spTgt>
                                        </p:tgtEl>
                                        <p:attrNameLst>
                                          <p:attrName>ppt_w</p:attrName>
                                        </p:attrNameLst>
                                      </p:cBhvr>
                                      <p:tavLst>
                                        <p:tav tm="0">
                                          <p:val>
                                            <p:strVal val="2/3*#ppt_w"/>
                                          </p:val>
                                        </p:tav>
                                        <p:tav tm="100000">
                                          <p:val>
                                            <p:strVal val="#ppt_w"/>
                                          </p:val>
                                        </p:tav>
                                      </p:tavLst>
                                    </p:anim>
                                    <p:anim calcmode="lin" valueType="num">
                                      <p:cBhvr>
                                        <p:cTn id="26" dur="500" fill="hold"/>
                                        <p:tgtEl>
                                          <p:spTgt spid="206851">
                                            <p:txEl>
                                              <p:pRg st="4" end="4"/>
                                            </p:txEl>
                                          </p:spTgt>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0"/>
                                  </p:stCondLst>
                                  <p:childTnLst>
                                    <p:set>
                                      <p:cBhvr>
                                        <p:cTn id="28" dur="1" fill="hold">
                                          <p:stCondLst>
                                            <p:cond delay="0"/>
                                          </p:stCondLst>
                                        </p:cTn>
                                        <p:tgtEl>
                                          <p:spTgt spid="206851">
                                            <p:txEl>
                                              <p:pRg st="5" end="5"/>
                                            </p:txEl>
                                          </p:spTgt>
                                        </p:tgtEl>
                                        <p:attrNameLst>
                                          <p:attrName>style.visibility</p:attrName>
                                        </p:attrNameLst>
                                      </p:cBhvr>
                                      <p:to>
                                        <p:strVal val="visible"/>
                                      </p:to>
                                    </p:set>
                                    <p:anim calcmode="lin" valueType="num">
                                      <p:cBhvr>
                                        <p:cTn id="29" dur="500" fill="hold"/>
                                        <p:tgtEl>
                                          <p:spTgt spid="206851">
                                            <p:txEl>
                                              <p:pRg st="5" end="5"/>
                                            </p:txEl>
                                          </p:spTgt>
                                        </p:tgtEl>
                                        <p:attrNameLst>
                                          <p:attrName>ppt_w</p:attrName>
                                        </p:attrNameLst>
                                      </p:cBhvr>
                                      <p:tavLst>
                                        <p:tav tm="0">
                                          <p:val>
                                            <p:strVal val="2/3*#ppt_w"/>
                                          </p:val>
                                        </p:tav>
                                        <p:tav tm="100000">
                                          <p:val>
                                            <p:strVal val="#ppt_w"/>
                                          </p:val>
                                        </p:tav>
                                      </p:tavLst>
                                    </p:anim>
                                    <p:anim calcmode="lin" valueType="num">
                                      <p:cBhvr>
                                        <p:cTn id="30" dur="500" fill="hold"/>
                                        <p:tgtEl>
                                          <p:spTgt spid="206851">
                                            <p:txEl>
                                              <p:pRg st="5" end="5"/>
                                            </p:txEl>
                                          </p:spTgt>
                                        </p:tgtEl>
                                        <p:attrNameLst>
                                          <p:attrName>ppt_h</p:attrName>
                                        </p:attrNameLst>
                                      </p:cBhvr>
                                      <p:tavLst>
                                        <p:tav tm="0">
                                          <p:val>
                                            <p:strVal val="2/3*#ppt_h"/>
                                          </p:val>
                                        </p:tav>
                                        <p:tav tm="100000">
                                          <p:val>
                                            <p:strVal val="#ppt_h"/>
                                          </p:val>
                                        </p:tav>
                                      </p:tavLst>
                                    </p:anim>
                                  </p:childTnLst>
                                </p:cTn>
                              </p:par>
                              <p:par>
                                <p:cTn id="31" presetID="23" presetClass="entr" presetSubtype="272" fill="hold" grpId="0" nodeType="withEffect">
                                  <p:stCondLst>
                                    <p:cond delay="0"/>
                                  </p:stCondLst>
                                  <p:childTnLst>
                                    <p:set>
                                      <p:cBhvr>
                                        <p:cTn id="32" dur="1" fill="hold">
                                          <p:stCondLst>
                                            <p:cond delay="0"/>
                                          </p:stCondLst>
                                        </p:cTn>
                                        <p:tgtEl>
                                          <p:spTgt spid="206851">
                                            <p:txEl>
                                              <p:pRg st="6" end="6"/>
                                            </p:txEl>
                                          </p:spTgt>
                                        </p:tgtEl>
                                        <p:attrNameLst>
                                          <p:attrName>style.visibility</p:attrName>
                                        </p:attrNameLst>
                                      </p:cBhvr>
                                      <p:to>
                                        <p:strVal val="visible"/>
                                      </p:to>
                                    </p:set>
                                    <p:anim calcmode="lin" valueType="num">
                                      <p:cBhvr>
                                        <p:cTn id="33" dur="500" fill="hold"/>
                                        <p:tgtEl>
                                          <p:spTgt spid="206851">
                                            <p:txEl>
                                              <p:pRg st="6" end="6"/>
                                            </p:txEl>
                                          </p:spTgt>
                                        </p:tgtEl>
                                        <p:attrNameLst>
                                          <p:attrName>ppt_w</p:attrName>
                                        </p:attrNameLst>
                                      </p:cBhvr>
                                      <p:tavLst>
                                        <p:tav tm="0">
                                          <p:val>
                                            <p:strVal val="2/3*#ppt_w"/>
                                          </p:val>
                                        </p:tav>
                                        <p:tav tm="100000">
                                          <p:val>
                                            <p:strVal val="#ppt_w"/>
                                          </p:val>
                                        </p:tav>
                                      </p:tavLst>
                                    </p:anim>
                                    <p:anim calcmode="lin" valueType="num">
                                      <p:cBhvr>
                                        <p:cTn id="34" dur="500" fill="hold"/>
                                        <p:tgtEl>
                                          <p:spTgt spid="206851">
                                            <p:txEl>
                                              <p:pRg st="6" end="6"/>
                                            </p:txEl>
                                          </p:spTgt>
                                        </p:tgtEl>
                                        <p:attrNameLst>
                                          <p:attrName>ppt_h</p:attrName>
                                        </p:attrNameLst>
                                      </p:cBhvr>
                                      <p:tavLst>
                                        <p:tav tm="0">
                                          <p:val>
                                            <p:strVal val="2/3*#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272" fill="hold" grpId="0" nodeType="clickEffect">
                                  <p:stCondLst>
                                    <p:cond delay="0"/>
                                  </p:stCondLst>
                                  <p:childTnLst>
                                    <p:set>
                                      <p:cBhvr>
                                        <p:cTn id="38" dur="1" fill="hold">
                                          <p:stCondLst>
                                            <p:cond delay="0"/>
                                          </p:stCondLst>
                                        </p:cTn>
                                        <p:tgtEl>
                                          <p:spTgt spid="206851">
                                            <p:txEl>
                                              <p:pRg st="7" end="7"/>
                                            </p:txEl>
                                          </p:spTgt>
                                        </p:tgtEl>
                                        <p:attrNameLst>
                                          <p:attrName>style.visibility</p:attrName>
                                        </p:attrNameLst>
                                      </p:cBhvr>
                                      <p:to>
                                        <p:strVal val="visible"/>
                                      </p:to>
                                    </p:set>
                                    <p:anim calcmode="lin" valueType="num">
                                      <p:cBhvr>
                                        <p:cTn id="39" dur="500" fill="hold"/>
                                        <p:tgtEl>
                                          <p:spTgt spid="206851">
                                            <p:txEl>
                                              <p:pRg st="7" end="7"/>
                                            </p:txEl>
                                          </p:spTgt>
                                        </p:tgtEl>
                                        <p:attrNameLst>
                                          <p:attrName>ppt_w</p:attrName>
                                        </p:attrNameLst>
                                      </p:cBhvr>
                                      <p:tavLst>
                                        <p:tav tm="0">
                                          <p:val>
                                            <p:strVal val="2/3*#ppt_w"/>
                                          </p:val>
                                        </p:tav>
                                        <p:tav tm="100000">
                                          <p:val>
                                            <p:strVal val="#ppt_w"/>
                                          </p:val>
                                        </p:tav>
                                      </p:tavLst>
                                    </p:anim>
                                    <p:anim calcmode="lin" valueType="num">
                                      <p:cBhvr>
                                        <p:cTn id="40" dur="500" fill="hold"/>
                                        <p:tgtEl>
                                          <p:spTgt spid="206851">
                                            <p:txEl>
                                              <p:pRg st="7" end="7"/>
                                            </p:txEl>
                                          </p:spTgt>
                                        </p:tgtEl>
                                        <p:attrNameLst>
                                          <p:attrName>ppt_h</p:attrName>
                                        </p:attrNameLst>
                                      </p:cBhvr>
                                      <p:tavLst>
                                        <p:tav tm="0">
                                          <p:val>
                                            <p:strVal val="2/3*#ppt_h"/>
                                          </p:val>
                                        </p:tav>
                                        <p:tav tm="100000">
                                          <p:val>
                                            <p:strVal val="#ppt_h"/>
                                          </p:val>
                                        </p:tav>
                                      </p:tavLst>
                                    </p:anim>
                                  </p:childTnLst>
                                </p:cTn>
                              </p:par>
                              <p:par>
                                <p:cTn id="41" presetID="23" presetClass="entr" presetSubtype="272" fill="hold" grpId="0" nodeType="withEffect">
                                  <p:stCondLst>
                                    <p:cond delay="0"/>
                                  </p:stCondLst>
                                  <p:childTnLst>
                                    <p:set>
                                      <p:cBhvr>
                                        <p:cTn id="42" dur="1" fill="hold">
                                          <p:stCondLst>
                                            <p:cond delay="0"/>
                                          </p:stCondLst>
                                        </p:cTn>
                                        <p:tgtEl>
                                          <p:spTgt spid="206851">
                                            <p:txEl>
                                              <p:pRg st="8" end="8"/>
                                            </p:txEl>
                                          </p:spTgt>
                                        </p:tgtEl>
                                        <p:attrNameLst>
                                          <p:attrName>style.visibility</p:attrName>
                                        </p:attrNameLst>
                                      </p:cBhvr>
                                      <p:to>
                                        <p:strVal val="visible"/>
                                      </p:to>
                                    </p:set>
                                    <p:anim calcmode="lin" valueType="num">
                                      <p:cBhvr>
                                        <p:cTn id="43" dur="500" fill="hold"/>
                                        <p:tgtEl>
                                          <p:spTgt spid="206851">
                                            <p:txEl>
                                              <p:pRg st="8" end="8"/>
                                            </p:txEl>
                                          </p:spTgt>
                                        </p:tgtEl>
                                        <p:attrNameLst>
                                          <p:attrName>ppt_w</p:attrName>
                                        </p:attrNameLst>
                                      </p:cBhvr>
                                      <p:tavLst>
                                        <p:tav tm="0">
                                          <p:val>
                                            <p:strVal val="2/3*#ppt_w"/>
                                          </p:val>
                                        </p:tav>
                                        <p:tav tm="100000">
                                          <p:val>
                                            <p:strVal val="#ppt_w"/>
                                          </p:val>
                                        </p:tav>
                                      </p:tavLst>
                                    </p:anim>
                                    <p:anim calcmode="lin" valueType="num">
                                      <p:cBhvr>
                                        <p:cTn id="44" dur="500" fill="hold"/>
                                        <p:tgtEl>
                                          <p:spTgt spid="206851">
                                            <p:txEl>
                                              <p:pRg st="8" end="8"/>
                                            </p:txEl>
                                          </p:spTgt>
                                        </p:tgtEl>
                                        <p:attrNameLst>
                                          <p:attrName>ppt_h</p:attrName>
                                        </p:attrNameLst>
                                      </p:cBhvr>
                                      <p:tavLst>
                                        <p:tav tm="0">
                                          <p:val>
                                            <p:strVal val="2/3*#ppt_h"/>
                                          </p:val>
                                        </p:tav>
                                        <p:tav tm="100000">
                                          <p:val>
                                            <p:strVal val="#ppt_h"/>
                                          </p:val>
                                        </p:tav>
                                      </p:tavLst>
                                    </p:anim>
                                  </p:childTnLst>
                                </p:cTn>
                              </p:par>
                              <p:par>
                                <p:cTn id="45" presetID="23" presetClass="entr" presetSubtype="272" fill="hold" grpId="0" nodeType="withEffect">
                                  <p:stCondLst>
                                    <p:cond delay="0"/>
                                  </p:stCondLst>
                                  <p:childTnLst>
                                    <p:set>
                                      <p:cBhvr>
                                        <p:cTn id="46" dur="1" fill="hold">
                                          <p:stCondLst>
                                            <p:cond delay="0"/>
                                          </p:stCondLst>
                                        </p:cTn>
                                        <p:tgtEl>
                                          <p:spTgt spid="206851">
                                            <p:txEl>
                                              <p:pRg st="9" end="9"/>
                                            </p:txEl>
                                          </p:spTgt>
                                        </p:tgtEl>
                                        <p:attrNameLst>
                                          <p:attrName>style.visibility</p:attrName>
                                        </p:attrNameLst>
                                      </p:cBhvr>
                                      <p:to>
                                        <p:strVal val="visible"/>
                                      </p:to>
                                    </p:set>
                                    <p:anim calcmode="lin" valueType="num">
                                      <p:cBhvr>
                                        <p:cTn id="47" dur="500" fill="hold"/>
                                        <p:tgtEl>
                                          <p:spTgt spid="206851">
                                            <p:txEl>
                                              <p:pRg st="9" end="9"/>
                                            </p:txEl>
                                          </p:spTgt>
                                        </p:tgtEl>
                                        <p:attrNameLst>
                                          <p:attrName>ppt_w</p:attrName>
                                        </p:attrNameLst>
                                      </p:cBhvr>
                                      <p:tavLst>
                                        <p:tav tm="0">
                                          <p:val>
                                            <p:strVal val="2/3*#ppt_w"/>
                                          </p:val>
                                        </p:tav>
                                        <p:tav tm="100000">
                                          <p:val>
                                            <p:strVal val="#ppt_w"/>
                                          </p:val>
                                        </p:tav>
                                      </p:tavLst>
                                    </p:anim>
                                    <p:anim calcmode="lin" valueType="num">
                                      <p:cBhvr>
                                        <p:cTn id="48" dur="500" fill="hold"/>
                                        <p:tgtEl>
                                          <p:spTgt spid="206851">
                                            <p:txEl>
                                              <p:pRg st="9" end="9"/>
                                            </p:txEl>
                                          </p:spTgt>
                                        </p:tgtEl>
                                        <p:attrNameLst>
                                          <p:attrName>ppt_h</p:attrName>
                                        </p:attrNameLst>
                                      </p:cBhvr>
                                      <p:tavLst>
                                        <p:tav tm="0">
                                          <p:val>
                                            <p:strVal val="2/3*#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272" fill="hold" grpId="0" nodeType="clickEffect">
                                  <p:stCondLst>
                                    <p:cond delay="0"/>
                                  </p:stCondLst>
                                  <p:childTnLst>
                                    <p:set>
                                      <p:cBhvr>
                                        <p:cTn id="52" dur="1" fill="hold">
                                          <p:stCondLst>
                                            <p:cond delay="0"/>
                                          </p:stCondLst>
                                        </p:cTn>
                                        <p:tgtEl>
                                          <p:spTgt spid="206851">
                                            <p:txEl>
                                              <p:pRg st="10" end="10"/>
                                            </p:txEl>
                                          </p:spTgt>
                                        </p:tgtEl>
                                        <p:attrNameLst>
                                          <p:attrName>style.visibility</p:attrName>
                                        </p:attrNameLst>
                                      </p:cBhvr>
                                      <p:to>
                                        <p:strVal val="visible"/>
                                      </p:to>
                                    </p:set>
                                    <p:anim calcmode="lin" valueType="num">
                                      <p:cBhvr>
                                        <p:cTn id="53" dur="500" fill="hold"/>
                                        <p:tgtEl>
                                          <p:spTgt spid="206851">
                                            <p:txEl>
                                              <p:pRg st="10" end="10"/>
                                            </p:txEl>
                                          </p:spTgt>
                                        </p:tgtEl>
                                        <p:attrNameLst>
                                          <p:attrName>ppt_w</p:attrName>
                                        </p:attrNameLst>
                                      </p:cBhvr>
                                      <p:tavLst>
                                        <p:tav tm="0">
                                          <p:val>
                                            <p:strVal val="2/3*#ppt_w"/>
                                          </p:val>
                                        </p:tav>
                                        <p:tav tm="100000">
                                          <p:val>
                                            <p:strVal val="#ppt_w"/>
                                          </p:val>
                                        </p:tav>
                                      </p:tavLst>
                                    </p:anim>
                                    <p:anim calcmode="lin" valueType="num">
                                      <p:cBhvr>
                                        <p:cTn id="54" dur="500" fill="hold"/>
                                        <p:tgtEl>
                                          <p:spTgt spid="206851">
                                            <p:txEl>
                                              <p:pRg st="10" end="10"/>
                                            </p:txEl>
                                          </p:spTgt>
                                        </p:tgtEl>
                                        <p:attrNameLst>
                                          <p:attrName>ppt_h</p:attrName>
                                        </p:attrNameLst>
                                      </p:cBhvr>
                                      <p:tavLst>
                                        <p:tav tm="0">
                                          <p:val>
                                            <p:strVal val="2/3*#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272" fill="hold" grpId="0" nodeType="clickEffect">
                                  <p:stCondLst>
                                    <p:cond delay="0"/>
                                  </p:stCondLst>
                                  <p:childTnLst>
                                    <p:set>
                                      <p:cBhvr>
                                        <p:cTn id="58" dur="1" fill="hold">
                                          <p:stCondLst>
                                            <p:cond delay="0"/>
                                          </p:stCondLst>
                                        </p:cTn>
                                        <p:tgtEl>
                                          <p:spTgt spid="206851">
                                            <p:txEl>
                                              <p:pRg st="11" end="11"/>
                                            </p:txEl>
                                          </p:spTgt>
                                        </p:tgtEl>
                                        <p:attrNameLst>
                                          <p:attrName>style.visibility</p:attrName>
                                        </p:attrNameLst>
                                      </p:cBhvr>
                                      <p:to>
                                        <p:strVal val="visible"/>
                                      </p:to>
                                    </p:set>
                                    <p:anim calcmode="lin" valueType="num">
                                      <p:cBhvr>
                                        <p:cTn id="59" dur="500" fill="hold"/>
                                        <p:tgtEl>
                                          <p:spTgt spid="206851">
                                            <p:txEl>
                                              <p:pRg st="11" end="11"/>
                                            </p:txEl>
                                          </p:spTgt>
                                        </p:tgtEl>
                                        <p:attrNameLst>
                                          <p:attrName>ppt_w</p:attrName>
                                        </p:attrNameLst>
                                      </p:cBhvr>
                                      <p:tavLst>
                                        <p:tav tm="0">
                                          <p:val>
                                            <p:strVal val="2/3*#ppt_w"/>
                                          </p:val>
                                        </p:tav>
                                        <p:tav tm="100000">
                                          <p:val>
                                            <p:strVal val="#ppt_w"/>
                                          </p:val>
                                        </p:tav>
                                      </p:tavLst>
                                    </p:anim>
                                    <p:anim calcmode="lin" valueType="num">
                                      <p:cBhvr>
                                        <p:cTn id="60" dur="500" fill="hold"/>
                                        <p:tgtEl>
                                          <p:spTgt spid="206851">
                                            <p:txEl>
                                              <p:pRg st="11" end="11"/>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22264</TotalTime>
  <Words>3285</Words>
  <Application>Microsoft Macintosh PowerPoint</Application>
  <PresentationFormat>On-screen Show (4:3)</PresentationFormat>
  <Paragraphs>561</Paragraphs>
  <Slides>103</Slides>
  <Notes>27</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103</vt:i4>
      </vt:variant>
    </vt:vector>
  </HeadingPairs>
  <TitlesOfParts>
    <vt:vector size="106" baseType="lpstr">
      <vt:lpstr> Black </vt:lpstr>
      <vt:lpstr>MS Organization Chart 2.0</vt:lpstr>
      <vt:lpstr>Microsoft Clip Gallery</vt:lpstr>
      <vt:lpstr>A Tutorial  on Mobile Visualization</vt:lpstr>
      <vt:lpstr>Agenda</vt:lpstr>
      <vt:lpstr>Agenda</vt:lpstr>
      <vt:lpstr>Intro – Ben Watson</vt:lpstr>
      <vt:lpstr>Vidya Setlur</vt:lpstr>
      <vt:lpstr>Agenda</vt:lpstr>
      <vt:lpstr>What is Information Visualization?</vt:lpstr>
      <vt:lpstr>Information Visualization</vt:lpstr>
      <vt:lpstr>Visualization  Success Stories</vt:lpstr>
      <vt:lpstr>The Power of Visualization</vt:lpstr>
      <vt:lpstr>Visualization  Success Story</vt:lpstr>
      <vt:lpstr>Visualization  Success Story</vt:lpstr>
      <vt:lpstr>Agenda</vt:lpstr>
      <vt:lpstr>Goals of Information Visualization</vt:lpstr>
      <vt:lpstr>Why Visualization?</vt:lpstr>
      <vt:lpstr>Visual Principles</vt:lpstr>
      <vt:lpstr>Types of Symbolic Displays (Kosslyn 89)</vt:lpstr>
      <vt:lpstr>Types of Symbolic Displays</vt:lpstr>
      <vt:lpstr>Types of Symbolic Displays</vt:lpstr>
      <vt:lpstr>Types of Symbolic Displays</vt:lpstr>
      <vt:lpstr>Types of Symbolic Displays</vt:lpstr>
      <vt:lpstr>Anatomy of a Graph (Kosslyn 89)</vt:lpstr>
      <vt:lpstr>Basic Types of Data</vt:lpstr>
      <vt:lpstr>Common Graph Types</vt:lpstr>
      <vt:lpstr>When to use which type?</vt:lpstr>
      <vt:lpstr>Visual Properties</vt:lpstr>
      <vt:lpstr>Pre-attentive Processing</vt:lpstr>
      <vt:lpstr>Example:  Color Selection</vt:lpstr>
      <vt:lpstr>Example:  Shape Selection</vt:lpstr>
      <vt:lpstr>Example: Conjunction of Features</vt:lpstr>
      <vt:lpstr>Gestalt Properties</vt:lpstr>
      <vt:lpstr>Gestalt Laws</vt:lpstr>
      <vt:lpstr>Which Properties are Appropriate for Which Information Types?</vt:lpstr>
      <vt:lpstr>Accuracy Ranking of Quantitative Perceptual Tasks Estimated; only pairwise comparisons have been validated (Mackinlay 88 from Cleveland &amp; McGill)</vt:lpstr>
      <vt:lpstr>In Summary</vt:lpstr>
      <vt:lpstr>Howard Wainer How to Display Data Badly (Video)  http://www.dartmouth.edu/~chance/ChanceLecture/AudioVideo.html</vt:lpstr>
      <vt:lpstr>Agenda</vt:lpstr>
      <vt:lpstr>Trends in Mobile Computing</vt:lpstr>
      <vt:lpstr>Mobile Visualization</vt:lpstr>
      <vt:lpstr>State of the Union</vt:lpstr>
      <vt:lpstr>‘Internet of Things’</vt:lpstr>
      <vt:lpstr>(show other visual examples)</vt:lpstr>
      <vt:lpstr>Exercise</vt:lpstr>
      <vt:lpstr>Agenda</vt:lpstr>
      <vt:lpstr>Semantic resizing </vt:lpstr>
      <vt:lpstr>PowerPoint Presentation</vt:lpstr>
      <vt:lpstr>PowerPoint Presentation</vt:lpstr>
      <vt:lpstr>PowerPoint Presentation</vt:lpstr>
      <vt:lpstr>PowerPoint Presentation</vt:lpstr>
      <vt:lpstr>How can we render visualizations effectively at different sizes?</vt:lpstr>
      <vt:lpstr>Cartographic Generalization</vt:lpstr>
      <vt:lpstr>PowerPoint Presentation</vt:lpstr>
      <vt:lpstr>PowerPoint Presentation</vt:lpstr>
      <vt:lpstr>PowerPoint Presentation</vt:lpstr>
      <vt:lpstr>PowerPoint Presentation</vt:lpstr>
      <vt:lpstr>PowerPoint Presentation</vt:lpstr>
      <vt:lpstr>PowerPoint Presentation</vt:lpstr>
      <vt:lpstr>Generalization principles</vt:lpstr>
      <vt:lpstr>Overview + detail</vt:lpstr>
      <vt:lpstr>Overview + Detail</vt:lpstr>
      <vt:lpstr>Overview + Detail </vt:lpstr>
      <vt:lpstr>Responsive vizes and dashboards</vt:lpstr>
      <vt:lpstr>PowerPoint Presentation</vt:lpstr>
      <vt:lpstr>PowerPoint Presentation</vt:lpstr>
      <vt:lpstr>Motivation: Responsive Websites</vt:lpstr>
      <vt:lpstr>Responsive Websites</vt:lpstr>
      <vt:lpstr>Aspects of Responsiveness</vt:lpstr>
      <vt:lpstr>Adjusting Screen Resolution</vt:lpstr>
      <vt:lpstr>Flexible Everything</vt:lpstr>
      <vt:lpstr>Custom Style Sheets</vt:lpstr>
      <vt:lpstr>PowerPoint Presentation</vt:lpstr>
      <vt:lpstr>Selectively Displaying Data</vt:lpstr>
      <vt:lpstr>Changing Orientation</vt:lpstr>
      <vt:lpstr>Table Cards</vt:lpstr>
      <vt:lpstr>Collapsing detail</vt:lpstr>
      <vt:lpstr>Collapsing detail</vt:lpstr>
      <vt:lpstr>Responsive Typography</vt:lpstr>
      <vt:lpstr>iOS: Dynamic Type</vt:lpstr>
      <vt:lpstr>Mobile Context + Focus</vt:lpstr>
      <vt:lpstr>Mobile Context + Focus</vt:lpstr>
      <vt:lpstr>Document browsing  and visual summaries </vt:lpstr>
      <vt:lpstr>Why Visualize Documents?</vt:lpstr>
      <vt:lpstr>Why Text is Tough</vt:lpstr>
      <vt:lpstr>Why Text is Easy</vt:lpstr>
      <vt:lpstr>Characteristics of Visual Summaries</vt:lpstr>
      <vt:lpstr>Flamenco</vt:lpstr>
      <vt:lpstr>Flamenco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Agenda</vt:lpstr>
      <vt:lpstr>Revisiting the Apps</vt:lpstr>
      <vt:lpstr>Agenda</vt:lpstr>
      <vt:lpstr>For more information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Opportunities for NLP Querying in Tableau</dc:title>
  <dc:creator>Vidya Setlur</dc:creator>
  <cp:lastModifiedBy>Vidya Setlur</cp:lastModifiedBy>
  <cp:revision>103</cp:revision>
  <dcterms:modified xsi:type="dcterms:W3CDTF">2015-08-22T04:21:35Z</dcterms:modified>
</cp:coreProperties>
</file>